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02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6" r:id="rId16"/>
    <p:sldId id="328" r:id="rId17"/>
    <p:sldId id="329" r:id="rId18"/>
    <p:sldId id="330" r:id="rId19"/>
    <p:sldId id="331" r:id="rId20"/>
    <p:sldId id="332" r:id="rId21"/>
    <p:sldId id="312" r:id="rId22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3" autoAdjust="0"/>
    <p:restoredTop sz="94660"/>
  </p:normalViewPr>
  <p:slideViewPr>
    <p:cSldViewPr>
      <p:cViewPr varScale="1">
        <p:scale>
          <a:sx n="69" d="100"/>
          <a:sy n="69" d="100"/>
        </p:scale>
        <p:origin x="-117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515" cy="4965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777002" y="0"/>
            <a:ext cx="2890514" cy="4965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08CC9-585E-4CFE-BB13-16D1400B9790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470"/>
            <a:ext cx="2890515" cy="4965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777002" y="9428470"/>
            <a:ext cx="2890514" cy="4965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401C-354B-4962-81D3-CD5DEBE481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17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C9615-A28B-4B04-B2EF-E0E70974CE58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5AE3-F0F9-4E57-AFC0-C6D67FC176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56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6" name="日期版面配置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C061584-00C9-45A2-A1E0-45BC3E5EDBF6}" type="datetimeFigureOut">
              <a:rPr lang="zh-TW" altLang="en-US" smtClean="0"/>
              <a:t>2015/8/28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DEB953C-D809-4608-958D-42160C7EF84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hihyuan@ntu.edu.tw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764704"/>
            <a:ext cx="8458200" cy="2910185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Embedded Antenna Design Based on Zero and Pole Resonances for Wireless Sensor Modules for Applications in Advanced Greenhouses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7200" y="4268688"/>
            <a:ext cx="8458200" cy="175260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Chun-</a:t>
            </a:r>
            <a:r>
              <a:rPr lang="en-US" altLang="zh-TW" sz="2000" dirty="0" err="1"/>
              <a:t>Chih</a:t>
            </a:r>
            <a:r>
              <a:rPr lang="en-US" altLang="zh-TW" sz="2000" dirty="0"/>
              <a:t> L</a:t>
            </a:r>
            <a:r>
              <a:rPr lang="en-US" altLang="zh-TW" sz="2000" dirty="0" smtClean="0"/>
              <a:t>iu</a:t>
            </a:r>
            <a:r>
              <a:rPr lang="en-US" altLang="zh-TW" sz="2000" dirty="0"/>
              <a:t>, Shih-An Yang, Tzu-</a:t>
            </a:r>
            <a:r>
              <a:rPr lang="en-US" altLang="zh-TW" sz="2000" dirty="0" err="1"/>
              <a:t>Heng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Cheng, and </a:t>
            </a:r>
            <a:r>
              <a:rPr lang="en-US" altLang="zh-TW" sz="2000" u="sng" dirty="0" smtClean="0"/>
              <a:t>Shih-Yuan Chen</a:t>
            </a:r>
          </a:p>
          <a:p>
            <a:r>
              <a:rPr lang="en-US" altLang="zh-TW" sz="2000" dirty="0" smtClean="0"/>
              <a:t>Graduate </a:t>
            </a:r>
            <a:r>
              <a:rPr lang="en-US" altLang="zh-TW" sz="2000" dirty="0"/>
              <a:t>Institute of Communication Engineering, </a:t>
            </a:r>
            <a:br>
              <a:rPr lang="en-US" altLang="zh-TW" sz="2000" dirty="0"/>
            </a:br>
            <a:r>
              <a:rPr lang="en-US" altLang="zh-TW" sz="2000" dirty="0"/>
              <a:t>National Taiwan </a:t>
            </a:r>
            <a:r>
              <a:rPr lang="en-US" altLang="zh-TW" sz="2000" dirty="0" smtClean="0"/>
              <a:t>University, Taipei, Taiwan</a:t>
            </a:r>
          </a:p>
          <a:p>
            <a:r>
              <a:rPr lang="en-US" altLang="zh-TW" sz="2000" dirty="0" smtClean="0"/>
              <a:t>Email: </a:t>
            </a:r>
            <a:r>
              <a:rPr lang="en-US" altLang="zh-TW" sz="2000" dirty="0" smtClean="0">
                <a:hlinkClick r:id="rId2"/>
              </a:rPr>
              <a:t>shihyuan@ntu.edu.tw</a:t>
            </a:r>
            <a:r>
              <a:rPr lang="en-US" altLang="zh-TW" sz="2000" dirty="0" smtClean="0"/>
              <a:t> 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Picture 3" descr="C:\Users\Binjohn\Desktop\nt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9" y="5689088"/>
            <a:ext cx="2428875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5579318"/>
            <a:ext cx="1343025" cy="11620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9552" y="651605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National Taiwan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7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Embedded antenna design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00" y="3633151"/>
            <a:ext cx="4863120" cy="32248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13713" y="5898758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1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61985" y="4293096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2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60857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Antenna structure: </a:t>
            </a:r>
            <a:r>
              <a:rPr lang="en-US" altLang="zh-TW" i="1" dirty="0" smtClean="0">
                <a:sym typeface="Symbol"/>
              </a:rPr>
              <a:t></a:t>
            </a:r>
            <a:r>
              <a:rPr lang="en-US" altLang="zh-TW" dirty="0" smtClean="0"/>
              <a:t>/4 </a:t>
            </a:r>
            <a:r>
              <a:rPr lang="en-US" altLang="zh-TW" dirty="0"/>
              <a:t>monopole </a:t>
            </a:r>
            <a:r>
              <a:rPr lang="en-US" altLang="zh-TW" dirty="0" smtClean="0"/>
              <a:t>loaded with 2 high-Q </a:t>
            </a:r>
            <a:r>
              <a:rPr lang="en-US" altLang="zh-TW" dirty="0"/>
              <a:t>chip </a:t>
            </a:r>
            <a:r>
              <a:rPr lang="en-US" altLang="zh-TW" dirty="0" smtClean="0"/>
              <a:t>capacitors (</a:t>
            </a:r>
            <a:r>
              <a:rPr lang="en-US" altLang="zh-TW" i="1" dirty="0" smtClean="0"/>
              <a:t>C</a:t>
            </a:r>
            <a:r>
              <a:rPr lang="en-US" altLang="zh-TW" dirty="0" smtClean="0"/>
              <a:t>1 &amp; </a:t>
            </a:r>
            <a:r>
              <a:rPr lang="en-US" altLang="zh-TW" i="1" dirty="0" smtClean="0"/>
              <a:t>C</a:t>
            </a:r>
            <a:r>
              <a:rPr lang="en-US" altLang="zh-TW" dirty="0" smtClean="0"/>
              <a:t>2) </a:t>
            </a:r>
            <a:endParaRPr lang="en-US" altLang="zh-TW" dirty="0"/>
          </a:p>
          <a:p>
            <a:pPr lvl="1"/>
            <a:r>
              <a:rPr lang="en-US" altLang="zh-TW" dirty="0"/>
              <a:t>Zero </a:t>
            </a:r>
            <a:r>
              <a:rPr lang="en-US" altLang="zh-TW" dirty="0" smtClean="0"/>
              <a:t>resonance: </a:t>
            </a:r>
            <a:r>
              <a:rPr lang="en-US" altLang="zh-TW" dirty="0"/>
              <a:t>created by </a:t>
            </a:r>
            <a:r>
              <a:rPr lang="en-US" altLang="zh-TW" i="1" dirty="0">
                <a:sym typeface="Symbol"/>
              </a:rPr>
              <a:t></a:t>
            </a:r>
            <a:r>
              <a:rPr lang="en-US" altLang="zh-TW" i="1" dirty="0"/>
              <a:t>/</a:t>
            </a:r>
            <a:r>
              <a:rPr lang="en-US" altLang="zh-TW" dirty="0"/>
              <a:t>4 </a:t>
            </a:r>
            <a:r>
              <a:rPr lang="en-US" altLang="zh-TW" dirty="0" smtClean="0"/>
              <a:t>monopole &amp; </a:t>
            </a:r>
            <a:r>
              <a:rPr lang="en-US" altLang="zh-TW" dirty="0"/>
              <a:t>can be </a:t>
            </a:r>
            <a:r>
              <a:rPr lang="en-US" altLang="zh-TW" dirty="0" smtClean="0"/>
              <a:t>controlled by </a:t>
            </a:r>
            <a:r>
              <a:rPr lang="en-US" altLang="zh-TW" i="1" dirty="0" smtClean="0"/>
              <a:t>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                                              which changes </a:t>
            </a:r>
            <a:r>
              <a:rPr lang="en-US" altLang="zh-TW" dirty="0"/>
              <a:t>the </a:t>
            </a:r>
            <a:r>
              <a:rPr lang="en-US" altLang="zh-TW" dirty="0" smtClean="0"/>
              <a:t>                                                  open-circuit BC. </a:t>
            </a:r>
            <a:endParaRPr lang="en-US" altLang="zh-TW" dirty="0"/>
          </a:p>
          <a:p>
            <a:pPr lvl="1"/>
            <a:r>
              <a:rPr lang="en-US" altLang="zh-TW" dirty="0"/>
              <a:t>Pole </a:t>
            </a:r>
            <a:r>
              <a:rPr lang="en-US" altLang="zh-TW" dirty="0" smtClean="0"/>
              <a:t>resonance: </a:t>
            </a:r>
            <a:r>
              <a:rPr lang="en-US" altLang="zh-TW" dirty="0"/>
              <a:t>created </a:t>
            </a:r>
            <a:r>
              <a:rPr lang="en-US" altLang="zh-TW" dirty="0" smtClean="0"/>
              <a:t>                                             by </a:t>
            </a:r>
            <a:r>
              <a:rPr lang="en-US" altLang="zh-TW" dirty="0"/>
              <a:t>inductive part </a:t>
            </a:r>
            <a:r>
              <a:rPr lang="en-US" altLang="zh-TW" dirty="0" smtClean="0"/>
              <a:t>of zero                              resonance &amp; shunt </a:t>
            </a:r>
            <a:r>
              <a:rPr lang="en-US" altLang="zh-TW" i="1" dirty="0" smtClean="0"/>
              <a:t>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                              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at </a:t>
            </a:r>
            <a:r>
              <a:rPr lang="en-US" altLang="zh-TW" dirty="0">
                <a:solidFill>
                  <a:srgbClr val="FF0000"/>
                </a:solidFill>
              </a:rPr>
              <a:t>higher </a:t>
            </a:r>
            <a:r>
              <a:rPr lang="en-US" altLang="zh-TW" dirty="0" smtClean="0">
                <a:solidFill>
                  <a:srgbClr val="FF0000"/>
                </a:solidFill>
              </a:rPr>
              <a:t>frequencies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Embedded antenna design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Formation of two resonances (Z- &amp; Y-domain)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5265626" y="4973345"/>
            <a:ext cx="2545080" cy="1768023"/>
          </a:xfrm>
          <a:custGeom>
            <a:avLst/>
            <a:gdLst>
              <a:gd name="connsiteX0" fmla="*/ 0 w 2545080"/>
              <a:gd name="connsiteY0" fmla="*/ 1098386 h 1768023"/>
              <a:gd name="connsiteX1" fmla="*/ 1150620 w 2545080"/>
              <a:gd name="connsiteY1" fmla="*/ 915506 h 1768023"/>
              <a:gd name="connsiteX2" fmla="*/ 1379220 w 2545080"/>
              <a:gd name="connsiteY2" fmla="*/ 839306 h 1768023"/>
              <a:gd name="connsiteX3" fmla="*/ 1485900 w 2545080"/>
              <a:gd name="connsiteY3" fmla="*/ 732626 h 1768023"/>
              <a:gd name="connsiteX4" fmla="*/ 1607820 w 2545080"/>
              <a:gd name="connsiteY4" fmla="*/ 481166 h 1768023"/>
              <a:gd name="connsiteX5" fmla="*/ 1661160 w 2545080"/>
              <a:gd name="connsiteY5" fmla="*/ 46826 h 1768023"/>
              <a:gd name="connsiteX6" fmla="*/ 1615440 w 2545080"/>
              <a:gd name="connsiteY6" fmla="*/ 1707986 h 1768023"/>
              <a:gd name="connsiteX7" fmla="*/ 1661160 w 2545080"/>
              <a:gd name="connsiteY7" fmla="*/ 1380326 h 1768023"/>
              <a:gd name="connsiteX8" fmla="*/ 1737360 w 2545080"/>
              <a:gd name="connsiteY8" fmla="*/ 1166966 h 1768023"/>
              <a:gd name="connsiteX9" fmla="*/ 1859280 w 2545080"/>
              <a:gd name="connsiteY9" fmla="*/ 1045046 h 1768023"/>
              <a:gd name="connsiteX10" fmla="*/ 2026920 w 2545080"/>
              <a:gd name="connsiteY10" fmla="*/ 984086 h 1768023"/>
              <a:gd name="connsiteX11" fmla="*/ 2545080 w 2545080"/>
              <a:gd name="connsiteY11" fmla="*/ 976466 h 176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5080" h="1768023">
                <a:moveTo>
                  <a:pt x="0" y="1098386"/>
                </a:moveTo>
                <a:lnTo>
                  <a:pt x="1150620" y="915506"/>
                </a:lnTo>
                <a:cubicBezTo>
                  <a:pt x="1380490" y="872326"/>
                  <a:pt x="1323340" y="869786"/>
                  <a:pt x="1379220" y="839306"/>
                </a:cubicBezTo>
                <a:cubicBezTo>
                  <a:pt x="1435100" y="808826"/>
                  <a:pt x="1447800" y="792316"/>
                  <a:pt x="1485900" y="732626"/>
                </a:cubicBezTo>
                <a:cubicBezTo>
                  <a:pt x="1524000" y="672936"/>
                  <a:pt x="1578610" y="595466"/>
                  <a:pt x="1607820" y="481166"/>
                </a:cubicBezTo>
                <a:cubicBezTo>
                  <a:pt x="1637030" y="366866"/>
                  <a:pt x="1659890" y="-157644"/>
                  <a:pt x="1661160" y="46826"/>
                </a:cubicBezTo>
                <a:cubicBezTo>
                  <a:pt x="1662430" y="251296"/>
                  <a:pt x="1615440" y="1485736"/>
                  <a:pt x="1615440" y="1707986"/>
                </a:cubicBezTo>
                <a:cubicBezTo>
                  <a:pt x="1615440" y="1930236"/>
                  <a:pt x="1640840" y="1470496"/>
                  <a:pt x="1661160" y="1380326"/>
                </a:cubicBezTo>
                <a:cubicBezTo>
                  <a:pt x="1681480" y="1290156"/>
                  <a:pt x="1704340" y="1222846"/>
                  <a:pt x="1737360" y="1166966"/>
                </a:cubicBezTo>
                <a:cubicBezTo>
                  <a:pt x="1770380" y="1111086"/>
                  <a:pt x="1811020" y="1075526"/>
                  <a:pt x="1859280" y="1045046"/>
                </a:cubicBezTo>
                <a:cubicBezTo>
                  <a:pt x="1907540" y="1014566"/>
                  <a:pt x="1912620" y="995516"/>
                  <a:pt x="2026920" y="984086"/>
                </a:cubicBezTo>
                <a:cubicBezTo>
                  <a:pt x="2141220" y="972656"/>
                  <a:pt x="2343150" y="974561"/>
                  <a:pt x="2545080" y="9764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27568" y="3160787"/>
            <a:ext cx="0" cy="136815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720941" y="3926601"/>
            <a:ext cx="245097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79512" y="2780928"/>
            <a:ext cx="11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Im</a:t>
            </a:r>
            <a:r>
              <a:rPr lang="en-US" altLang="zh-TW" dirty="0" smtClean="0"/>
              <a:t>{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/>
              <a:t>a</a:t>
            </a:r>
            <a:r>
              <a:rPr lang="en-US" altLang="zh-TW" i="1" baseline="-25000" dirty="0" err="1" smtClean="0"/>
              <a:t>nt</a:t>
            </a:r>
            <a:r>
              <a:rPr lang="en-US" altLang="zh-TW" dirty="0" smtClean="0"/>
              <a:t>}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861206" y="3640097"/>
            <a:ext cx="2159096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48294" y="39266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Freq.</a:t>
            </a:r>
            <a:endParaRPr lang="zh-TW" altLang="en-US" dirty="0"/>
          </a:p>
        </p:txBody>
      </p:sp>
      <p:cxnSp>
        <p:nvCxnSpPr>
          <p:cNvPr id="12" name="弧形接點 11"/>
          <p:cNvCxnSpPr/>
          <p:nvPr/>
        </p:nvCxnSpPr>
        <p:spPr>
          <a:xfrm rot="16200000" flipH="1">
            <a:off x="1909005" y="4006364"/>
            <a:ext cx="513351" cy="348143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739008" y="5188818"/>
            <a:ext cx="0" cy="136815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732381" y="5954632"/>
            <a:ext cx="245097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959734" y="595463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Freq.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27326" y="4366845"/>
            <a:ext cx="270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>
                <a:solidFill>
                  <a:srgbClr val="00B0F0"/>
                </a:solidFill>
              </a:defRPr>
            </a:lvl1pPr>
          </a:lstStyle>
          <a:p>
            <a:r>
              <a:rPr lang="en-US" altLang="zh-TW" dirty="0"/>
              <a:t>Zero resonance by ¼ wavelength monopole</a:t>
            </a:r>
            <a:endParaRPr lang="zh-TW" altLang="en-US" dirty="0"/>
          </a:p>
        </p:txBody>
      </p:sp>
      <p:cxnSp>
        <p:nvCxnSpPr>
          <p:cNvPr id="17" name="弧形接點 16"/>
          <p:cNvCxnSpPr/>
          <p:nvPr/>
        </p:nvCxnSpPr>
        <p:spPr>
          <a:xfrm rot="5400000" flipH="1" flipV="1">
            <a:off x="1760595" y="5206586"/>
            <a:ext cx="680915" cy="372424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79512" y="4797152"/>
            <a:ext cx="11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Im</a:t>
            </a:r>
            <a:r>
              <a:rPr lang="en-US" altLang="zh-TW" dirty="0" smtClean="0"/>
              <a:t>{</a:t>
            </a:r>
            <a:r>
              <a:rPr lang="en-US" altLang="zh-TW" i="1" dirty="0" err="1" smtClean="0"/>
              <a:t>Y</a:t>
            </a:r>
            <a:r>
              <a:rPr lang="en-US" altLang="zh-TW" i="1" baseline="-25000" dirty="0" err="1"/>
              <a:t>a</a:t>
            </a:r>
            <a:r>
              <a:rPr lang="en-US" altLang="zh-TW" i="1" baseline="-25000" dirty="0" err="1" smtClean="0"/>
              <a:t>nt</a:t>
            </a: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19" name="手繪多邊形 18"/>
          <p:cNvSpPr/>
          <p:nvPr/>
        </p:nvSpPr>
        <p:spPr>
          <a:xfrm>
            <a:off x="790231" y="4985190"/>
            <a:ext cx="2072640" cy="1775407"/>
          </a:xfrm>
          <a:custGeom>
            <a:avLst/>
            <a:gdLst>
              <a:gd name="connsiteX0" fmla="*/ 0 w 2072640"/>
              <a:gd name="connsiteY0" fmla="*/ 1011032 h 1942113"/>
              <a:gd name="connsiteX1" fmla="*/ 297180 w 2072640"/>
              <a:gd name="connsiteY1" fmla="*/ 1018652 h 1942113"/>
              <a:gd name="connsiteX2" fmla="*/ 647700 w 2072640"/>
              <a:gd name="connsiteY2" fmla="*/ 972932 h 1942113"/>
              <a:gd name="connsiteX3" fmla="*/ 853440 w 2072640"/>
              <a:gd name="connsiteY3" fmla="*/ 843392 h 1942113"/>
              <a:gd name="connsiteX4" fmla="*/ 967740 w 2072640"/>
              <a:gd name="connsiteY4" fmla="*/ 637652 h 1942113"/>
              <a:gd name="connsiteX5" fmla="*/ 1082040 w 2072640"/>
              <a:gd name="connsiteY5" fmla="*/ 256652 h 1942113"/>
              <a:gd name="connsiteX6" fmla="*/ 1097280 w 2072640"/>
              <a:gd name="connsiteY6" fmla="*/ 104252 h 1942113"/>
              <a:gd name="connsiteX7" fmla="*/ 1082040 w 2072640"/>
              <a:gd name="connsiteY7" fmla="*/ 1887332 h 1942113"/>
              <a:gd name="connsiteX8" fmla="*/ 1150620 w 2072640"/>
              <a:gd name="connsiteY8" fmla="*/ 1468232 h 1942113"/>
              <a:gd name="connsiteX9" fmla="*/ 1280160 w 2072640"/>
              <a:gd name="connsiteY9" fmla="*/ 1292972 h 1942113"/>
              <a:gd name="connsiteX10" fmla="*/ 1417320 w 2072640"/>
              <a:gd name="connsiteY10" fmla="*/ 1193912 h 1942113"/>
              <a:gd name="connsiteX11" fmla="*/ 1607820 w 2072640"/>
              <a:gd name="connsiteY11" fmla="*/ 1132952 h 1942113"/>
              <a:gd name="connsiteX12" fmla="*/ 1836420 w 2072640"/>
              <a:gd name="connsiteY12" fmla="*/ 1110092 h 1942113"/>
              <a:gd name="connsiteX13" fmla="*/ 2072640 w 2072640"/>
              <a:gd name="connsiteY13" fmla="*/ 1110092 h 194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2640" h="1942113">
                <a:moveTo>
                  <a:pt x="0" y="1011032"/>
                </a:moveTo>
                <a:cubicBezTo>
                  <a:pt x="94615" y="1018017"/>
                  <a:pt x="189230" y="1025002"/>
                  <a:pt x="297180" y="1018652"/>
                </a:cubicBezTo>
                <a:cubicBezTo>
                  <a:pt x="405130" y="1012302"/>
                  <a:pt x="554990" y="1002142"/>
                  <a:pt x="647700" y="972932"/>
                </a:cubicBezTo>
                <a:cubicBezTo>
                  <a:pt x="740410" y="943722"/>
                  <a:pt x="800100" y="899272"/>
                  <a:pt x="853440" y="843392"/>
                </a:cubicBezTo>
                <a:cubicBezTo>
                  <a:pt x="906780" y="787512"/>
                  <a:pt x="929640" y="735442"/>
                  <a:pt x="967740" y="637652"/>
                </a:cubicBezTo>
                <a:cubicBezTo>
                  <a:pt x="1005840" y="539862"/>
                  <a:pt x="1060450" y="345552"/>
                  <a:pt x="1082040" y="256652"/>
                </a:cubicBezTo>
                <a:cubicBezTo>
                  <a:pt x="1103630" y="167752"/>
                  <a:pt x="1097280" y="-167528"/>
                  <a:pt x="1097280" y="104252"/>
                </a:cubicBezTo>
                <a:cubicBezTo>
                  <a:pt x="1097280" y="376032"/>
                  <a:pt x="1073150" y="1660002"/>
                  <a:pt x="1082040" y="1887332"/>
                </a:cubicBezTo>
                <a:cubicBezTo>
                  <a:pt x="1090930" y="2114662"/>
                  <a:pt x="1117600" y="1567292"/>
                  <a:pt x="1150620" y="1468232"/>
                </a:cubicBezTo>
                <a:cubicBezTo>
                  <a:pt x="1183640" y="1369172"/>
                  <a:pt x="1235710" y="1338692"/>
                  <a:pt x="1280160" y="1292972"/>
                </a:cubicBezTo>
                <a:cubicBezTo>
                  <a:pt x="1324610" y="1247252"/>
                  <a:pt x="1362710" y="1220582"/>
                  <a:pt x="1417320" y="1193912"/>
                </a:cubicBezTo>
                <a:cubicBezTo>
                  <a:pt x="1471930" y="1167242"/>
                  <a:pt x="1537970" y="1146922"/>
                  <a:pt x="1607820" y="1132952"/>
                </a:cubicBezTo>
                <a:cubicBezTo>
                  <a:pt x="1677670" y="1118982"/>
                  <a:pt x="1758950" y="1113902"/>
                  <a:pt x="1836420" y="1110092"/>
                </a:cubicBezTo>
                <a:cubicBezTo>
                  <a:pt x="1913890" y="1106282"/>
                  <a:pt x="1993265" y="1108187"/>
                  <a:pt x="2072640" y="111009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786858" y="5211563"/>
            <a:ext cx="2133600" cy="671420"/>
          </a:xfrm>
          <a:custGeom>
            <a:avLst/>
            <a:gdLst>
              <a:gd name="connsiteX0" fmla="*/ 0 w 2133600"/>
              <a:gd name="connsiteY0" fmla="*/ 655320 h 671420"/>
              <a:gd name="connsiteX1" fmla="*/ 365760 w 2133600"/>
              <a:gd name="connsiteY1" fmla="*/ 670560 h 671420"/>
              <a:gd name="connsiteX2" fmla="*/ 952500 w 2133600"/>
              <a:gd name="connsiteY2" fmla="*/ 632460 h 671420"/>
              <a:gd name="connsiteX3" fmla="*/ 1303020 w 2133600"/>
              <a:gd name="connsiteY3" fmla="*/ 556260 h 671420"/>
              <a:gd name="connsiteX4" fmla="*/ 1729740 w 2133600"/>
              <a:gd name="connsiteY4" fmla="*/ 381000 h 671420"/>
              <a:gd name="connsiteX5" fmla="*/ 2011680 w 2133600"/>
              <a:gd name="connsiteY5" fmla="*/ 152400 h 671420"/>
              <a:gd name="connsiteX6" fmla="*/ 2095500 w 2133600"/>
              <a:gd name="connsiteY6" fmla="*/ 53340 h 671420"/>
              <a:gd name="connsiteX7" fmla="*/ 2133600 w 2133600"/>
              <a:gd name="connsiteY7" fmla="*/ 0 h 67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3600" h="671420">
                <a:moveTo>
                  <a:pt x="0" y="655320"/>
                </a:moveTo>
                <a:cubicBezTo>
                  <a:pt x="103505" y="664845"/>
                  <a:pt x="207010" y="674370"/>
                  <a:pt x="365760" y="670560"/>
                </a:cubicBezTo>
                <a:cubicBezTo>
                  <a:pt x="524510" y="666750"/>
                  <a:pt x="796290" y="651510"/>
                  <a:pt x="952500" y="632460"/>
                </a:cubicBezTo>
                <a:cubicBezTo>
                  <a:pt x="1108710" y="613410"/>
                  <a:pt x="1173480" y="598170"/>
                  <a:pt x="1303020" y="556260"/>
                </a:cubicBezTo>
                <a:cubicBezTo>
                  <a:pt x="1432560" y="514350"/>
                  <a:pt x="1611630" y="448310"/>
                  <a:pt x="1729740" y="381000"/>
                </a:cubicBezTo>
                <a:cubicBezTo>
                  <a:pt x="1847850" y="313690"/>
                  <a:pt x="1950720" y="207010"/>
                  <a:pt x="2011680" y="152400"/>
                </a:cubicBezTo>
                <a:cubicBezTo>
                  <a:pt x="2072640" y="97790"/>
                  <a:pt x="2075180" y="78740"/>
                  <a:pt x="2095500" y="53340"/>
                </a:cubicBezTo>
                <a:cubicBezTo>
                  <a:pt x="2115820" y="27940"/>
                  <a:pt x="2124710" y="13970"/>
                  <a:pt x="21336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771800" y="5230941"/>
            <a:ext cx="224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Shunt </a:t>
            </a:r>
            <a:r>
              <a:rPr lang="en-US" altLang="zh-TW" i="1" dirty="0" smtClean="0">
                <a:solidFill>
                  <a:srgbClr val="00B050"/>
                </a:solidFill>
              </a:rPr>
              <a:t>C</a:t>
            </a:r>
            <a:r>
              <a:rPr lang="en-US" altLang="zh-TW" baseline="-25000" dirty="0" smtClean="0">
                <a:solidFill>
                  <a:srgbClr val="00B050"/>
                </a:solidFill>
              </a:rPr>
              <a:t>2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 smtClean="0">
                <a:solidFill>
                  <a:srgbClr val="00B050"/>
                </a:solidFill>
              </a:rPr>
              <a:t>+</a:t>
            </a:r>
            <a:r>
              <a:rPr lang="en-US" altLang="zh-TW" i="1" dirty="0" smtClean="0">
                <a:solidFill>
                  <a:srgbClr val="00B050"/>
                </a:solidFill>
              </a:rPr>
              <a:t>j</a:t>
            </a:r>
            <a:r>
              <a:rPr lang="en-US" altLang="zh-TW" i="1" dirty="0" smtClean="0">
                <a:solidFill>
                  <a:srgbClr val="00B050"/>
                </a:solidFill>
                <a:sym typeface="Symbol"/>
              </a:rPr>
              <a:t></a:t>
            </a:r>
            <a:r>
              <a:rPr lang="en-US" altLang="zh-TW" i="1" dirty="0" smtClean="0">
                <a:solidFill>
                  <a:srgbClr val="00B050"/>
                </a:solidFill>
              </a:rPr>
              <a:t>C</a:t>
            </a:r>
            <a:r>
              <a:rPr lang="en-US" altLang="zh-TW" baseline="-25000" dirty="0" smtClean="0">
                <a:solidFill>
                  <a:srgbClr val="00B050"/>
                </a:solidFill>
              </a:rPr>
              <a:t>2</a:t>
            </a:r>
            <a:r>
              <a:rPr lang="en-US" altLang="zh-TW" dirty="0" smtClean="0">
                <a:solidFill>
                  <a:srgbClr val="00B050"/>
                </a:solidFill>
              </a:rPr>
              <a:t> in Y-domain</a:t>
            </a:r>
            <a:r>
              <a:rPr lang="en-US" altLang="zh-TW" baseline="-25000" dirty="0" smtClean="0">
                <a:solidFill>
                  <a:srgbClr val="00B050"/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 </a:t>
            </a:r>
            <a:endParaRPr lang="zh-TW" altLang="en-US" baseline="-25000" dirty="0">
              <a:solidFill>
                <a:srgbClr val="00B05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5146654" y="3157947"/>
            <a:ext cx="0" cy="136815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5140027" y="3923761"/>
            <a:ext cx="245097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367380" y="392376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Freq.</a:t>
            </a:r>
            <a:endParaRPr lang="zh-TW" altLang="en-US" dirty="0"/>
          </a:p>
        </p:txBody>
      </p:sp>
      <p:cxnSp>
        <p:nvCxnSpPr>
          <p:cNvPr id="25" name="弧形接點 24"/>
          <p:cNvCxnSpPr/>
          <p:nvPr/>
        </p:nvCxnSpPr>
        <p:spPr>
          <a:xfrm rot="5400000">
            <a:off x="5732869" y="3978020"/>
            <a:ext cx="634103" cy="525587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589240" y="2780928"/>
            <a:ext cx="11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/>
          </a:lstStyle>
          <a:p>
            <a:r>
              <a:rPr lang="en-US" altLang="zh-TW" dirty="0" err="1" smtClean="0"/>
              <a:t>Im</a:t>
            </a:r>
            <a:r>
              <a:rPr lang="en-US" altLang="zh-TW" dirty="0" smtClean="0"/>
              <a:t>{</a:t>
            </a:r>
            <a:r>
              <a:rPr lang="en-US" altLang="zh-TW" i="1" dirty="0" err="1" smtClean="0"/>
              <a:t>Y</a:t>
            </a:r>
            <a:r>
              <a:rPr lang="en-US" altLang="zh-TW" i="1" baseline="-25000" dirty="0" err="1" smtClean="0"/>
              <a:t>ant</a:t>
            </a:r>
            <a:r>
              <a:rPr lang="en-US" altLang="zh-TW" dirty="0"/>
              <a:t>}</a:t>
            </a:r>
            <a:endParaRPr lang="zh-TW" altLang="en-US" dirty="0"/>
          </a:p>
        </p:txBody>
      </p:sp>
      <p:cxnSp>
        <p:nvCxnSpPr>
          <p:cNvPr id="27" name="弧形接點 26"/>
          <p:cNvCxnSpPr/>
          <p:nvPr/>
        </p:nvCxnSpPr>
        <p:spPr>
          <a:xfrm rot="16200000" flipH="1">
            <a:off x="6850401" y="3969803"/>
            <a:ext cx="490164" cy="444454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155799" y="5160372"/>
            <a:ext cx="0" cy="136815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149172" y="5926186"/>
            <a:ext cx="2450977" cy="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87804" y="59179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req.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085184" y="5085184"/>
            <a:ext cx="11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Im</a:t>
            </a:r>
            <a:r>
              <a:rPr lang="en-US" altLang="zh-TW" dirty="0" smtClean="0"/>
              <a:t>{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 smtClean="0"/>
              <a:t>ant</a:t>
            </a:r>
            <a:r>
              <a:rPr lang="en-US" altLang="zh-TW" b="1" dirty="0" smtClean="0"/>
              <a:t>}</a:t>
            </a:r>
            <a:endParaRPr lang="zh-TW" altLang="en-US" b="1" dirty="0"/>
          </a:p>
        </p:txBody>
      </p:sp>
      <p:sp>
        <p:nvSpPr>
          <p:cNvPr id="32" name="手繪多邊形 31"/>
          <p:cNvSpPr/>
          <p:nvPr/>
        </p:nvSpPr>
        <p:spPr>
          <a:xfrm>
            <a:off x="5199350" y="3027677"/>
            <a:ext cx="2118360" cy="1538404"/>
          </a:xfrm>
          <a:custGeom>
            <a:avLst/>
            <a:gdLst>
              <a:gd name="connsiteX0" fmla="*/ 0 w 2118360"/>
              <a:gd name="connsiteY0" fmla="*/ 854744 h 1538404"/>
              <a:gd name="connsiteX1" fmla="*/ 220980 w 2118360"/>
              <a:gd name="connsiteY1" fmla="*/ 847124 h 1538404"/>
              <a:gd name="connsiteX2" fmla="*/ 525780 w 2118360"/>
              <a:gd name="connsiteY2" fmla="*/ 816644 h 1538404"/>
              <a:gd name="connsiteX3" fmla="*/ 716280 w 2118360"/>
              <a:gd name="connsiteY3" fmla="*/ 801404 h 1538404"/>
              <a:gd name="connsiteX4" fmla="*/ 891540 w 2118360"/>
              <a:gd name="connsiteY4" fmla="*/ 748064 h 1538404"/>
              <a:gd name="connsiteX5" fmla="*/ 982980 w 2118360"/>
              <a:gd name="connsiteY5" fmla="*/ 671864 h 1538404"/>
              <a:gd name="connsiteX6" fmla="*/ 1043940 w 2118360"/>
              <a:gd name="connsiteY6" fmla="*/ 565184 h 1538404"/>
              <a:gd name="connsiteX7" fmla="*/ 1074420 w 2118360"/>
              <a:gd name="connsiteY7" fmla="*/ 412784 h 1538404"/>
              <a:gd name="connsiteX8" fmla="*/ 1127760 w 2118360"/>
              <a:gd name="connsiteY8" fmla="*/ 39404 h 1538404"/>
              <a:gd name="connsiteX9" fmla="*/ 1127760 w 2118360"/>
              <a:gd name="connsiteY9" fmla="*/ 1464344 h 1538404"/>
              <a:gd name="connsiteX10" fmla="*/ 1158240 w 2118360"/>
              <a:gd name="connsiteY10" fmla="*/ 1311944 h 1538404"/>
              <a:gd name="connsiteX11" fmla="*/ 1249680 w 2118360"/>
              <a:gd name="connsiteY11" fmla="*/ 1106204 h 1538404"/>
              <a:gd name="connsiteX12" fmla="*/ 1348740 w 2118360"/>
              <a:gd name="connsiteY12" fmla="*/ 1014764 h 1538404"/>
              <a:gd name="connsiteX13" fmla="*/ 1524000 w 2118360"/>
              <a:gd name="connsiteY13" fmla="*/ 923324 h 1538404"/>
              <a:gd name="connsiteX14" fmla="*/ 1950720 w 2118360"/>
              <a:gd name="connsiteY14" fmla="*/ 801404 h 1538404"/>
              <a:gd name="connsiteX15" fmla="*/ 2118360 w 2118360"/>
              <a:gd name="connsiteY15" fmla="*/ 732824 h 15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8360" h="1538404">
                <a:moveTo>
                  <a:pt x="0" y="854744"/>
                </a:moveTo>
                <a:cubicBezTo>
                  <a:pt x="66675" y="854109"/>
                  <a:pt x="133350" y="853474"/>
                  <a:pt x="220980" y="847124"/>
                </a:cubicBezTo>
                <a:cubicBezTo>
                  <a:pt x="308610" y="840774"/>
                  <a:pt x="443230" y="824264"/>
                  <a:pt x="525780" y="816644"/>
                </a:cubicBezTo>
                <a:cubicBezTo>
                  <a:pt x="608330" y="809024"/>
                  <a:pt x="655320" y="812834"/>
                  <a:pt x="716280" y="801404"/>
                </a:cubicBezTo>
                <a:cubicBezTo>
                  <a:pt x="777240" y="789974"/>
                  <a:pt x="847090" y="769654"/>
                  <a:pt x="891540" y="748064"/>
                </a:cubicBezTo>
                <a:cubicBezTo>
                  <a:pt x="935990" y="726474"/>
                  <a:pt x="957580" y="702344"/>
                  <a:pt x="982980" y="671864"/>
                </a:cubicBezTo>
                <a:cubicBezTo>
                  <a:pt x="1008380" y="641384"/>
                  <a:pt x="1028700" y="608364"/>
                  <a:pt x="1043940" y="565184"/>
                </a:cubicBezTo>
                <a:cubicBezTo>
                  <a:pt x="1059180" y="522004"/>
                  <a:pt x="1060450" y="500414"/>
                  <a:pt x="1074420" y="412784"/>
                </a:cubicBezTo>
                <a:cubicBezTo>
                  <a:pt x="1088390" y="325154"/>
                  <a:pt x="1118870" y="-135856"/>
                  <a:pt x="1127760" y="39404"/>
                </a:cubicBezTo>
                <a:cubicBezTo>
                  <a:pt x="1136650" y="214664"/>
                  <a:pt x="1122680" y="1252254"/>
                  <a:pt x="1127760" y="1464344"/>
                </a:cubicBezTo>
                <a:cubicBezTo>
                  <a:pt x="1132840" y="1676434"/>
                  <a:pt x="1137920" y="1371634"/>
                  <a:pt x="1158240" y="1311944"/>
                </a:cubicBezTo>
                <a:cubicBezTo>
                  <a:pt x="1178560" y="1252254"/>
                  <a:pt x="1217930" y="1155734"/>
                  <a:pt x="1249680" y="1106204"/>
                </a:cubicBezTo>
                <a:cubicBezTo>
                  <a:pt x="1281430" y="1056674"/>
                  <a:pt x="1303020" y="1045244"/>
                  <a:pt x="1348740" y="1014764"/>
                </a:cubicBezTo>
                <a:cubicBezTo>
                  <a:pt x="1394460" y="984284"/>
                  <a:pt x="1423670" y="958884"/>
                  <a:pt x="1524000" y="923324"/>
                </a:cubicBezTo>
                <a:cubicBezTo>
                  <a:pt x="1624330" y="887764"/>
                  <a:pt x="1851660" y="833154"/>
                  <a:pt x="1950720" y="801404"/>
                </a:cubicBezTo>
                <a:cubicBezTo>
                  <a:pt x="2049780" y="769654"/>
                  <a:pt x="2084070" y="751239"/>
                  <a:pt x="2118360" y="73282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948264" y="4449886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F0"/>
                </a:solidFill>
              </a:rPr>
              <a:t>Pole resonance by zero resonance &amp;</a:t>
            </a:r>
            <a:r>
              <a:rPr lang="en-US" altLang="zh-TW" dirty="0" smtClean="0">
                <a:solidFill>
                  <a:srgbClr val="00B0F0"/>
                </a:solidFill>
              </a:rPr>
              <a:t> </a:t>
            </a:r>
            <a:endParaRPr lang="en-US" altLang="zh-TW" dirty="0">
              <a:solidFill>
                <a:srgbClr val="00B0F0"/>
              </a:solidFill>
            </a:endParaRPr>
          </a:p>
          <a:p>
            <a:pPr algn="ctr"/>
            <a:r>
              <a:rPr lang="en-US" altLang="zh-TW" dirty="0">
                <a:solidFill>
                  <a:srgbClr val="00B0F0"/>
                </a:solidFill>
              </a:rPr>
              <a:t>Shunt </a:t>
            </a:r>
            <a:r>
              <a:rPr lang="en-US" altLang="zh-TW" i="1" dirty="0">
                <a:solidFill>
                  <a:srgbClr val="00B0F0"/>
                </a:solidFill>
              </a:rPr>
              <a:t>C</a:t>
            </a:r>
            <a:r>
              <a:rPr lang="en-US" altLang="zh-TW" baseline="-25000" dirty="0">
                <a:solidFill>
                  <a:srgbClr val="00B0F0"/>
                </a:solidFill>
              </a:rPr>
              <a:t>2</a:t>
            </a:r>
            <a:endParaRPr lang="zh-TW" altLang="en-US" baseline="-25000" dirty="0">
              <a:solidFill>
                <a:srgbClr val="00B0F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283968" y="4509120"/>
            <a:ext cx="25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>
                <a:solidFill>
                  <a:srgbClr val="00B0F0"/>
                </a:solidFill>
              </a:defRPr>
            </a:lvl1pPr>
          </a:lstStyle>
          <a:p>
            <a:r>
              <a:rPr lang="en-US" altLang="zh-TW" dirty="0"/>
              <a:t>Zero </a:t>
            </a:r>
            <a:r>
              <a:rPr lang="en-US" altLang="zh-TW" dirty="0" smtClean="0"/>
              <a:t>resonance by </a:t>
            </a:r>
            <a:r>
              <a:rPr lang="en-US" altLang="zh-TW" dirty="0"/>
              <a:t>¼ wavelength monopole</a:t>
            </a:r>
            <a:endParaRPr lang="zh-TW" altLang="en-US" dirty="0"/>
          </a:p>
        </p:txBody>
      </p:sp>
      <p:cxnSp>
        <p:nvCxnSpPr>
          <p:cNvPr id="35" name="弧形接點 34"/>
          <p:cNvCxnSpPr/>
          <p:nvPr/>
        </p:nvCxnSpPr>
        <p:spPr>
          <a:xfrm rot="16200000" flipV="1">
            <a:off x="5632961" y="5365729"/>
            <a:ext cx="706406" cy="398073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弧形接點 35"/>
          <p:cNvCxnSpPr/>
          <p:nvPr/>
        </p:nvCxnSpPr>
        <p:spPr>
          <a:xfrm rot="5400000" flipH="1" flipV="1">
            <a:off x="6844869" y="5334337"/>
            <a:ext cx="646331" cy="439540"/>
          </a:xfrm>
          <a:prstGeom prst="curvedConnector3">
            <a:avLst>
              <a:gd name="adj1" fmla="val 50000"/>
            </a:avLst>
          </a:prstGeom>
          <a:ln w="1270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Embedded antenna design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i="1" dirty="0" smtClean="0"/>
              <a:t>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&amp; </a:t>
            </a:r>
            <a:r>
              <a:rPr lang="en-US" altLang="zh-TW" i="1" dirty="0" smtClean="0"/>
              <a:t>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to tailor 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 smtClean="0"/>
              <a:t>ant</a:t>
            </a:r>
            <a:endParaRPr lang="en-US" altLang="zh-TW" i="1" baseline="-250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8" y="3660535"/>
            <a:ext cx="4863120" cy="32248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21225" y="5926142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1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69497" y="4320480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2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04" y="2060848"/>
            <a:ext cx="4140000" cy="23753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04" y="4509120"/>
            <a:ext cx="4140000" cy="22372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88224" y="2771636"/>
            <a:ext cx="2271776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18 </a:t>
            </a:r>
            <a:r>
              <a:rPr lang="en-US" altLang="zh-TW" dirty="0" smtClean="0">
                <a:solidFill>
                  <a:srgbClr val="FF0000"/>
                </a:solidFill>
                <a:sym typeface="Symbol" panose="05050102010706020507" pitchFamily="18" charset="2"/>
              </a:rPr>
              <a:t> as </a:t>
            </a:r>
            <a:r>
              <a:rPr lang="en-US" altLang="zh-TW" i="1" dirty="0" smtClean="0">
                <a:solidFill>
                  <a:srgbClr val="FF0000"/>
                </a:solidFill>
              </a:rPr>
              <a:t>C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</a:rPr>
              <a:t> = </a:t>
            </a:r>
            <a:r>
              <a:rPr lang="en-US" altLang="zh-TW" dirty="0" smtClean="0">
                <a:solidFill>
                  <a:srgbClr val="FF0000"/>
                </a:solidFill>
                <a:sym typeface="Symbol" panose="05050102010706020507" pitchFamily="18" charset="2"/>
              </a:rPr>
              <a:t>0.25 pF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88224" y="5013176"/>
            <a:ext cx="2424062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en-US" altLang="zh-TW" i="1" dirty="0">
                <a:solidFill>
                  <a:srgbClr val="FF0000"/>
                </a:solidFill>
              </a:rPr>
              <a:t>j</a:t>
            </a:r>
            <a:r>
              <a:rPr lang="en-US" altLang="zh-TW" dirty="0" smtClean="0">
                <a:solidFill>
                  <a:srgbClr val="FF0000"/>
                </a:solidFill>
              </a:rPr>
              <a:t>171 </a:t>
            </a:r>
            <a:r>
              <a:rPr lang="en-US" altLang="zh-TW" dirty="0" smtClean="0">
                <a:solidFill>
                  <a:srgbClr val="FF0000"/>
                </a:solidFill>
                <a:sym typeface="Symbol" panose="05050102010706020507" pitchFamily="18" charset="2"/>
              </a:rPr>
              <a:t> as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 smtClean="0">
                <a:solidFill>
                  <a:srgbClr val="FF0000"/>
                </a:solidFill>
              </a:rPr>
              <a:t>C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sym typeface="Symbol" panose="05050102010706020507" pitchFamily="18" charset="2"/>
              </a:rPr>
              <a:t> = 0.5 pF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Embedded antenna design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</a:t>
            </a:r>
            <a:r>
              <a:rPr lang="en-US" altLang="zh-TW" dirty="0" smtClean="0"/>
              <a:t>reflection coefficient when </a:t>
            </a:r>
            <a:r>
              <a:rPr lang="en-US" altLang="zh-TW" i="1" dirty="0"/>
              <a:t>C</a:t>
            </a:r>
            <a:r>
              <a:rPr lang="en-US" altLang="zh-TW" baseline="-25000" dirty="0"/>
              <a:t>1</a:t>
            </a:r>
            <a:r>
              <a:rPr lang="en-US" altLang="zh-TW" dirty="0"/>
              <a:t> = 0.25 </a:t>
            </a:r>
            <a:r>
              <a:rPr lang="en-US" altLang="zh-TW" dirty="0" smtClean="0"/>
              <a:t>pF &amp; </a:t>
            </a:r>
            <a:r>
              <a:rPr lang="en-US" altLang="zh-TW" i="1" dirty="0" smtClean="0"/>
              <a:t>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= </a:t>
            </a:r>
            <a:r>
              <a:rPr lang="en-US" altLang="zh-TW" dirty="0"/>
              <a:t>0.5 </a:t>
            </a:r>
            <a:r>
              <a:rPr lang="en-US" altLang="zh-TW" dirty="0" smtClean="0"/>
              <a:t>pF</a:t>
            </a:r>
          </a:p>
          <a:p>
            <a:pPr lvl="1"/>
            <a:r>
              <a:rPr lang="en-US" altLang="zh-TW" dirty="0" smtClean="0">
                <a:sym typeface="Symbol"/>
              </a:rPr>
              <a:t></a:t>
            </a:r>
            <a:r>
              <a:rPr lang="en-US" altLang="zh-TW" dirty="0" smtClean="0"/>
              <a:t>6 dB bandwidth: 902-922 MHz (20 MHz)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861048"/>
            <a:ext cx="4300304" cy="2952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8" y="3660535"/>
            <a:ext cx="4863120" cy="322484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21225" y="5926142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1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69497" y="4320480"/>
            <a:ext cx="6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C</a:t>
            </a:r>
            <a:r>
              <a:rPr lang="en-US" altLang="zh-TW" sz="1600" b="1" baseline="-25000" dirty="0" smtClean="0">
                <a:solidFill>
                  <a:srgbClr val="FFFF00"/>
                </a:solidFill>
              </a:rPr>
              <a:t>2</a:t>
            </a:r>
            <a:endParaRPr lang="zh-TW" altLang="en-US" sz="1600" b="1" baseline="-25000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Embedded antenna design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Surface current distribution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y-directed monopole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rgbClr val="00B0F0"/>
                </a:solidFill>
              </a:rPr>
              <a:t>loop on x-y plane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084168" y="3850427"/>
            <a:ext cx="2880320" cy="20615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58577" y="4100032"/>
            <a:ext cx="1944216" cy="269812"/>
          </a:xfrm>
          <a:prstGeom prst="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6228184" y="4399841"/>
            <a:ext cx="0" cy="1512168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873061" y="3650144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endParaRPr lang="zh-TW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08104" y="584000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J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3501008"/>
            <a:ext cx="5201376" cy="291505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3"/>
          <p:cNvPicPr>
            <a:picLocks noGrp="1" noChangeAspect="1"/>
          </p:cNvPicPr>
          <p:nvPr/>
        </p:nvPicPr>
        <p:blipFill rotWithShape="1">
          <a:blip r:embed="rId2"/>
          <a:srcRect l="18877" t="3036" r="1161" b="1869"/>
          <a:stretch/>
        </p:blipFill>
        <p:spPr>
          <a:xfrm>
            <a:off x="3851920" y="4495323"/>
            <a:ext cx="2592288" cy="231805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49424"/>
            <a:ext cx="6251356" cy="4325112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y-directed </a:t>
            </a:r>
            <a:r>
              <a:rPr lang="en-US" altLang="zh-TW" dirty="0">
                <a:solidFill>
                  <a:srgbClr val="FF0000"/>
                </a:solidFill>
              </a:rPr>
              <a:t>monopole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rgbClr val="00B0F0"/>
                </a:solidFill>
              </a:rPr>
              <a:t>loop on x-y plane </a:t>
            </a:r>
            <a:r>
              <a:rPr lang="en-US" altLang="zh-TW" dirty="0" smtClean="0">
                <a:sym typeface="Wingdings" panose="05000000000000000000" pitchFamily="2" charset="2"/>
              </a:rPr>
              <a:t> omnidirectional w/o nulls</a:t>
            </a:r>
            <a:endParaRPr lang="en-US" altLang="zh-TW" dirty="0"/>
          </a:p>
          <a:p>
            <a:r>
              <a:rPr lang="en-US" altLang="zh-TW" dirty="0"/>
              <a:t>Simulated peak </a:t>
            </a:r>
            <a:r>
              <a:rPr lang="en-US" altLang="zh-TW" dirty="0" smtClean="0"/>
              <a:t>gain: </a:t>
            </a:r>
            <a:r>
              <a:rPr lang="en-US" altLang="zh-TW" dirty="0" smtClean="0">
                <a:sym typeface="Symbol"/>
              </a:rPr>
              <a:t></a:t>
            </a:r>
            <a:r>
              <a:rPr lang="en-US" altLang="zh-TW" dirty="0" smtClean="0"/>
              <a:t>0.26 </a:t>
            </a:r>
            <a:r>
              <a:rPr lang="en-US" altLang="zh-TW" dirty="0" err="1" smtClean="0"/>
              <a:t>dBi</a:t>
            </a:r>
            <a:endParaRPr lang="en-US" altLang="zh-TW" dirty="0"/>
          </a:p>
          <a:p>
            <a:r>
              <a:rPr lang="en-US" altLang="zh-TW" dirty="0"/>
              <a:t>Calculated </a:t>
            </a:r>
            <a:r>
              <a:rPr lang="en-US" altLang="zh-TW" dirty="0" smtClean="0"/>
              <a:t>max. read range: </a:t>
            </a:r>
            <a:r>
              <a:rPr lang="en-US" altLang="zh-TW" dirty="0" smtClean="0">
                <a:solidFill>
                  <a:srgbClr val="FF0000"/>
                </a:solidFill>
              </a:rPr>
              <a:t>8 </a:t>
            </a:r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/>
              <a:t> with </a:t>
            </a:r>
            <a:r>
              <a:rPr lang="en-US" altLang="zh-TW" dirty="0" smtClean="0"/>
              <a:t>4-W </a:t>
            </a:r>
            <a:r>
              <a:rPr lang="en-US" altLang="zh-TW" dirty="0"/>
              <a:t>EIRP @ 910 </a:t>
            </a:r>
            <a:r>
              <a:rPr lang="en-US" altLang="zh-TW" dirty="0" smtClean="0"/>
              <a:t>MHz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162700"/>
            <a:ext cx="2173922" cy="1762244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53223"/>
            <a:ext cx="2226850" cy="1815937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63" y="4993704"/>
            <a:ext cx="2255932" cy="181967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641125"/>
            <a:ext cx="3384376" cy="224425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70058" y="1124744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600" dirty="0"/>
              <a:t>x</a:t>
            </a:r>
            <a:r>
              <a:rPr lang="en-US" altLang="zh-TW" sz="1600" dirty="0" smtClean="0"/>
              <a:t>-z plane</a:t>
            </a:r>
          </a:p>
        </p:txBody>
      </p:sp>
      <p:sp>
        <p:nvSpPr>
          <p:cNvPr id="13" name="矩形 12"/>
          <p:cNvSpPr/>
          <p:nvPr/>
        </p:nvSpPr>
        <p:spPr>
          <a:xfrm>
            <a:off x="7981399" y="2946430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600" dirty="0" smtClean="0"/>
              <a:t>y-z plane</a:t>
            </a:r>
          </a:p>
        </p:txBody>
      </p:sp>
      <p:sp>
        <p:nvSpPr>
          <p:cNvPr id="14" name="矩形 13"/>
          <p:cNvSpPr/>
          <p:nvPr/>
        </p:nvSpPr>
        <p:spPr>
          <a:xfrm>
            <a:off x="7971781" y="4869160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600" dirty="0" smtClean="0"/>
              <a:t>x-y plane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Embedded antenna design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218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Preliminary measurement results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Fabricated prototype module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265164"/>
            <a:ext cx="3198108" cy="3476204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3265164"/>
            <a:ext cx="3220720" cy="34762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99592" y="282331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Front view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04048" y="282331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Rear view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24128" y="637203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LED indicator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2" name="弧形接點 11"/>
          <p:cNvCxnSpPr/>
          <p:nvPr/>
        </p:nvCxnSpPr>
        <p:spPr>
          <a:xfrm rot="5400000">
            <a:off x="6235623" y="6013849"/>
            <a:ext cx="432048" cy="302910"/>
          </a:xfrm>
          <a:prstGeom prst="curvedConnector3">
            <a:avLst/>
          </a:prstGeom>
          <a:ln w="2540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measurement results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3145"/>
              </p:ext>
            </p:extLst>
          </p:nvPr>
        </p:nvGraphicFramePr>
        <p:xfrm>
          <a:off x="467544" y="3861048"/>
          <a:ext cx="8208911" cy="281442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62239"/>
                <a:gridCol w="1902064"/>
                <a:gridCol w="1422832"/>
                <a:gridCol w="1539183"/>
                <a:gridCol w="1282593"/>
              </a:tblGrid>
              <a:tr h="47508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Update period</a:t>
                      </a:r>
                      <a:r>
                        <a:rPr lang="en-US" sz="2000" b="0" baseline="0" dirty="0" smtClean="0"/>
                        <a:t> 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30 sec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60 sec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10 min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30 min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2003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Battery</a:t>
                      </a:r>
                      <a:r>
                        <a:rPr lang="en-US" sz="2000" b="0" baseline="0" dirty="0" smtClean="0"/>
                        <a:t> life</a:t>
                      </a:r>
                    </a:p>
                    <a:p>
                      <a:pPr algn="ctr"/>
                      <a:r>
                        <a:rPr lang="en-US" sz="2000" b="0" baseline="0" dirty="0" smtClean="0"/>
                        <a:t>(with LED)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9 days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(measured)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0.6 month </a:t>
                      </a:r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(19</a:t>
                      </a:r>
                      <a:r>
                        <a:rPr lang="en-US" sz="2000" b="0" baseline="0" dirty="0" smtClean="0">
                          <a:solidFill>
                            <a:srgbClr val="7030A0"/>
                          </a:solidFill>
                        </a:rPr>
                        <a:t> day)</a:t>
                      </a:r>
                      <a:endParaRPr lang="en-US" sz="2000" b="0" dirty="0">
                        <a:solidFill>
                          <a:srgbClr val="7030A0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0.5 year </a:t>
                      </a:r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(185 </a:t>
                      </a:r>
                      <a:r>
                        <a:rPr lang="en-US" sz="2000" b="0" baseline="0" dirty="0" smtClean="0">
                          <a:solidFill>
                            <a:srgbClr val="7030A0"/>
                          </a:solidFill>
                        </a:rPr>
                        <a:t>day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1.5 year</a:t>
                      </a:r>
                    </a:p>
                    <a:p>
                      <a:pPr algn="ctr"/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(535 </a:t>
                      </a:r>
                      <a:r>
                        <a:rPr lang="en-US" sz="2000" b="0" baseline="0" dirty="0" smtClean="0">
                          <a:solidFill>
                            <a:srgbClr val="7030A0"/>
                          </a:solidFill>
                        </a:rPr>
                        <a:t>day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598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Battery</a:t>
                      </a:r>
                      <a:r>
                        <a:rPr lang="en-US" sz="2000" b="0" baseline="0" dirty="0" smtClean="0"/>
                        <a:t> life</a:t>
                      </a:r>
                      <a:endParaRPr lang="en-US" sz="2000" b="0" dirty="0" smtClean="0"/>
                    </a:p>
                    <a:p>
                      <a:pPr algn="ctr"/>
                      <a:r>
                        <a:rPr lang="en-US" sz="2000" b="0" dirty="0" smtClean="0"/>
                        <a:t>(without LED)</a:t>
                      </a:r>
                      <a:endParaRPr lang="en-US" sz="2000" b="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1.3 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year</a:t>
                      </a:r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(460 days)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2.4 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year</a:t>
                      </a:r>
                      <a:endParaRPr lang="en-US" sz="2000" b="0" kern="1200" dirty="0" smtClean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13.8 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year</a:t>
                      </a:r>
                      <a:endParaRPr lang="en-US" sz="2000" b="0" kern="1200" dirty="0" smtClean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21.3 </a:t>
                      </a:r>
                      <a:r>
                        <a:rPr lang="en-US" sz="2000" b="0" dirty="0" smtClean="0">
                          <a:solidFill>
                            <a:srgbClr val="7030A0"/>
                          </a:solidFill>
                        </a:rPr>
                        <a:t>year</a:t>
                      </a:r>
                      <a:endParaRPr lang="en-US" sz="2000" b="0" kern="1200" dirty="0" smtClean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52033">
                <a:tc gridSpan="5">
                  <a:txBody>
                    <a:bodyPr/>
                    <a:lstStyle/>
                    <a:p>
                      <a:pPr algn="l"/>
                      <a:r>
                        <a:rPr lang="en-US" sz="2000" b="0" dirty="0" smtClean="0"/>
                        <a:t>Active (2-sec operation): 15 mA (LED) + 300 </a:t>
                      </a:r>
                      <a:r>
                        <a:rPr lang="en-US" sz="2000" b="0" dirty="0" err="1" smtClean="0"/>
                        <a:t>uA</a:t>
                      </a:r>
                      <a:r>
                        <a:rPr lang="en-US" sz="2000" b="0" dirty="0" smtClean="0"/>
                        <a:t> (MCU)</a:t>
                      </a:r>
                    </a:p>
                    <a:p>
                      <a:pPr algn="l"/>
                      <a:r>
                        <a:rPr lang="en-US" sz="2000" b="0" dirty="0" smtClean="0"/>
                        <a:t>Sleep:  0.9 </a:t>
                      </a:r>
                      <a:r>
                        <a:rPr lang="en-US" sz="2000" b="0" dirty="0" err="1" smtClean="0"/>
                        <a:t>uA</a:t>
                      </a:r>
                      <a:r>
                        <a:rPr lang="en-US" sz="2000" b="0" dirty="0" smtClean="0"/>
                        <a:t> (MCU)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Battery</a:t>
                      </a:r>
                      <a:r>
                        <a:rPr lang="en-US" sz="2000" b="0" baseline="0" dirty="0" smtClean="0"/>
                        <a:t> in use: Maxwell </a:t>
                      </a:r>
                      <a:r>
                        <a:rPr lang="en-US" altLang="zh-TW" sz="20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CR2032</a:t>
                      </a:r>
                      <a:r>
                        <a:rPr lang="en-US" sz="2000" b="1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(220 </a:t>
                      </a:r>
                      <a:r>
                        <a:rPr lang="en-US" sz="2000" b="1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mAh</a:t>
                      </a:r>
                      <a:r>
                        <a:rPr lang="en-US" sz="2000" b="1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en-US" sz="2000" b="1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211022"/>
              </p:ext>
            </p:extLst>
          </p:nvPr>
        </p:nvGraphicFramePr>
        <p:xfrm>
          <a:off x="467544" y="2237222"/>
          <a:ext cx="8208912" cy="14798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38758"/>
                <a:gridCol w="6370154"/>
              </a:tblGrid>
              <a:tr h="49683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Read range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3.5 m (measured) </a:t>
                      </a:r>
                      <a:r>
                        <a:rPr lang="en-US" sz="2000" b="1" dirty="0" smtClean="0">
                          <a:solidFill>
                            <a:srgbClr val="7030A0"/>
                          </a:solidFill>
                        </a:rPr>
                        <a:t>/ 8 m (calculated)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96830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b="0" i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i="1" baseline="-25000" dirty="0" smtClean="0">
                          <a:solidFill>
                            <a:schemeClr val="tx1"/>
                          </a:solidFill>
                        </a:rPr>
                        <a:t>tag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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17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</a:rPr>
                        <a:t>dBm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, max. EIRP = 36 </a:t>
                      </a:r>
                      <a:r>
                        <a:rPr lang="en-US" sz="2000" b="0" baseline="0" dirty="0" err="1" smtClean="0">
                          <a:solidFill>
                            <a:schemeClr val="tx1"/>
                          </a:solidFill>
                        </a:rPr>
                        <a:t>dBm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(4 W), </a:t>
                      </a:r>
                      <a:b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3-dB polarization mismatch loss (from CP to LP)</a:t>
                      </a:r>
                      <a:b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i="1" baseline="0" dirty="0" smtClean="0">
                          <a:solidFill>
                            <a:schemeClr val="tx1"/>
                          </a:solidFill>
                          <a:sym typeface="Symbol"/>
                        </a:rPr>
                        <a:t>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  <a:sym typeface="Symbol"/>
                        </a:rPr>
                        <a:t>0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@ 910 MHz = 333.3 mm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measurement results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Reading multiple modules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79712" y="2758218"/>
            <a:ext cx="6480720" cy="405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字方塊 11"/>
          <p:cNvSpPr txBox="1"/>
          <p:nvPr/>
        </p:nvSpPr>
        <p:spPr>
          <a:xfrm>
            <a:off x="4860032" y="19888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Serial number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弧形接點 13"/>
          <p:cNvCxnSpPr>
            <a:stCxn id="12" idx="2"/>
          </p:cNvCxnSpPr>
          <p:nvPr/>
        </p:nvCxnSpPr>
        <p:spPr>
          <a:xfrm rot="16200000" flipH="1">
            <a:off x="5850141" y="2576520"/>
            <a:ext cx="432050" cy="180020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148064" y="342900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Temperature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弧形接點 16"/>
          <p:cNvCxnSpPr>
            <a:stCxn id="16" idx="0"/>
          </p:cNvCxnSpPr>
          <p:nvPr/>
        </p:nvCxnSpPr>
        <p:spPr>
          <a:xfrm rot="5400000" flipH="1" flipV="1">
            <a:off x="6246186" y="3086962"/>
            <a:ext cx="360040" cy="324036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876256" y="195922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F0"/>
                </a:solidFill>
              </a:rPr>
              <a:t>Humidity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cxnSp>
        <p:nvCxnSpPr>
          <p:cNvPr id="21" name="弧形接點 20"/>
          <p:cNvCxnSpPr/>
          <p:nvPr/>
        </p:nvCxnSpPr>
        <p:spPr>
          <a:xfrm rot="5400000">
            <a:off x="6984267" y="2456892"/>
            <a:ext cx="432051" cy="360040"/>
          </a:xfrm>
          <a:prstGeom prst="curvedConnector3">
            <a:avLst>
              <a:gd name="adj1" fmla="val 50000"/>
            </a:avLst>
          </a:prstGeom>
          <a:ln w="31750">
            <a:solidFill>
              <a:srgbClr val="00B0F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2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Conclusions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49424"/>
            <a:ext cx="8363272" cy="460857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An integrated wireless sensor module based on passive RFID technology is proposed for use in advanced greenhouses. </a:t>
            </a:r>
            <a:endParaRPr lang="en-US" altLang="zh-TW" dirty="0"/>
          </a:p>
          <a:p>
            <a:pPr lvl="1"/>
            <a:r>
              <a:rPr lang="en-US" altLang="zh-TW" dirty="0" smtClean="0"/>
              <a:t>Low power consumption</a:t>
            </a:r>
            <a:endParaRPr lang="en-US" altLang="zh-TW" dirty="0"/>
          </a:p>
          <a:p>
            <a:pPr lvl="1"/>
            <a:r>
              <a:rPr lang="en-US" altLang="zh-TW" dirty="0"/>
              <a:t>Low </a:t>
            </a:r>
            <a:r>
              <a:rPr lang="en-US" altLang="zh-TW" dirty="0" smtClean="0"/>
              <a:t>cost</a:t>
            </a:r>
          </a:p>
          <a:p>
            <a:pPr lvl="1"/>
            <a:r>
              <a:rPr lang="en-US" altLang="zh-TW" dirty="0" smtClean="0"/>
              <a:t>Easy for deployment &amp; maintenance</a:t>
            </a:r>
            <a:endParaRPr lang="en-US" altLang="zh-TW" dirty="0"/>
          </a:p>
          <a:p>
            <a:r>
              <a:rPr lang="en-US" altLang="zh-TW" dirty="0" smtClean="0"/>
              <a:t>An embedded antenna design based on zero/pole resonances is proposed.</a:t>
            </a:r>
            <a:endParaRPr lang="en-US" altLang="zh-TW" dirty="0"/>
          </a:p>
          <a:p>
            <a:pPr lvl="1"/>
            <a:r>
              <a:rPr lang="en-US" altLang="zh-TW" dirty="0" smtClean="0"/>
              <a:t>Simple, compact, low-profile, highly integrated</a:t>
            </a:r>
            <a:endParaRPr lang="en-US" altLang="zh-TW" dirty="0"/>
          </a:p>
          <a:p>
            <a:pPr lvl="1"/>
            <a:r>
              <a:rPr lang="en-US" altLang="zh-TW" dirty="0" smtClean="0"/>
              <a:t>Omnidirectional </a:t>
            </a:r>
            <a:r>
              <a:rPr lang="en-US" altLang="zh-TW" dirty="0"/>
              <a:t>radiation pattern</a:t>
            </a:r>
          </a:p>
          <a:p>
            <a:pPr lvl="1"/>
            <a:r>
              <a:rPr lang="en-US" altLang="zh-TW" dirty="0" smtClean="0"/>
              <a:t>Real- </a:t>
            </a:r>
            <a:r>
              <a:rPr lang="en-US" altLang="zh-TW" dirty="0"/>
              <a:t>and </a:t>
            </a:r>
            <a:r>
              <a:rPr lang="en-US" altLang="zh-TW" dirty="0" smtClean="0"/>
              <a:t>imaginary-parts </a:t>
            </a:r>
            <a:r>
              <a:rPr lang="en-US" altLang="zh-TW" dirty="0"/>
              <a:t>of 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 smtClean="0"/>
              <a:t>ant</a:t>
            </a:r>
            <a:r>
              <a:rPr lang="en-US" altLang="zh-TW" dirty="0" smtClean="0"/>
              <a:t> can be</a:t>
            </a:r>
            <a:r>
              <a:rPr lang="en-US" altLang="zh-TW" dirty="0"/>
              <a:t> </a:t>
            </a:r>
            <a:r>
              <a:rPr lang="en-US" altLang="zh-TW" dirty="0" smtClean="0"/>
              <a:t>independently controlled by </a:t>
            </a:r>
            <a:r>
              <a:rPr lang="en-US" altLang="zh-TW" i="1" dirty="0"/>
              <a:t>C</a:t>
            </a:r>
            <a:r>
              <a:rPr lang="en-US" altLang="zh-TW" baseline="-25000" dirty="0"/>
              <a:t>1</a:t>
            </a:r>
            <a:r>
              <a:rPr lang="en-US" altLang="zh-TW" dirty="0"/>
              <a:t> &amp;</a:t>
            </a:r>
            <a:r>
              <a:rPr lang="en-US" altLang="zh-TW" dirty="0" smtClean="0"/>
              <a:t> </a:t>
            </a:r>
            <a:r>
              <a:rPr lang="en-US" altLang="zh-TW" i="1" dirty="0"/>
              <a:t>C</a:t>
            </a:r>
            <a:r>
              <a:rPr lang="en-US" altLang="zh-TW" baseline="-25000" dirty="0"/>
              <a:t>2</a:t>
            </a:r>
            <a:r>
              <a:rPr lang="en-US" altLang="zh-TW" dirty="0"/>
              <a:t> </a:t>
            </a:r>
            <a:r>
              <a:rPr lang="en-US" altLang="zh-TW" dirty="0" smtClean="0"/>
              <a:t>to </a:t>
            </a:r>
            <a:r>
              <a:rPr lang="en-US" altLang="zh-TW" dirty="0"/>
              <a:t>achieve </a:t>
            </a:r>
            <a:r>
              <a:rPr lang="en-US" altLang="zh-TW" dirty="0" smtClean="0"/>
              <a:t>conjugate </a:t>
            </a:r>
            <a:r>
              <a:rPr lang="en-US" altLang="zh-TW" dirty="0"/>
              <a:t>match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Outline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ireless sensor module</a:t>
            </a:r>
          </a:p>
          <a:p>
            <a:r>
              <a:rPr lang="en-US" altLang="zh-TW" dirty="0" smtClean="0"/>
              <a:t>Proposed embedded antenna design</a:t>
            </a:r>
          </a:p>
          <a:p>
            <a:pPr lvl="1"/>
            <a:r>
              <a:rPr lang="en-US" altLang="zh-TW" dirty="0" smtClean="0"/>
              <a:t>UHF RFID system &amp; tag antenna</a:t>
            </a:r>
          </a:p>
          <a:p>
            <a:pPr lvl="1"/>
            <a:r>
              <a:rPr lang="en-US" altLang="zh-TW" dirty="0" smtClean="0"/>
              <a:t>Tag antenna design based on zero &amp; pole resonances</a:t>
            </a:r>
          </a:p>
          <a:p>
            <a:pPr lvl="1"/>
            <a:r>
              <a:rPr lang="en-US" altLang="zh-TW" dirty="0" smtClean="0"/>
              <a:t>Antenna performance</a:t>
            </a:r>
          </a:p>
          <a:p>
            <a:r>
              <a:rPr lang="en-US" altLang="zh-TW" dirty="0" smtClean="0"/>
              <a:t>Preliminary measurement results</a:t>
            </a:r>
          </a:p>
          <a:p>
            <a:r>
              <a:rPr lang="en-US" altLang="zh-TW" dirty="0" smtClean="0"/>
              <a:t>Conclusions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06121"/>
            <a:ext cx="2617465" cy="23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Future outlooks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Include a light sensor </a:t>
            </a:r>
            <a:r>
              <a:rPr lang="en-US" altLang="zh-TW" dirty="0"/>
              <a:t>to provide illumination information</a:t>
            </a:r>
          </a:p>
          <a:p>
            <a:r>
              <a:rPr lang="en-US" altLang="zh-TW" dirty="0" smtClean="0"/>
              <a:t>Optimize the matching condition between our </a:t>
            </a:r>
            <a:r>
              <a:rPr lang="en-US" altLang="zh-TW" dirty="0"/>
              <a:t>proposed antenna </a:t>
            </a:r>
            <a:r>
              <a:rPr lang="en-US" altLang="zh-TW" dirty="0" smtClean="0"/>
              <a:t>&amp; tag chip for a longer </a:t>
            </a:r>
            <a:r>
              <a:rPr lang="en-US" altLang="zh-TW" dirty="0"/>
              <a:t>read </a:t>
            </a:r>
            <a:r>
              <a:rPr lang="en-US" altLang="zh-TW" dirty="0" smtClean="0"/>
              <a:t>range</a:t>
            </a:r>
            <a:endParaRPr lang="en-US" altLang="zh-TW" dirty="0"/>
          </a:p>
          <a:p>
            <a:r>
              <a:rPr lang="en-US" altLang="zh-TW" dirty="0" smtClean="0"/>
              <a:t>Integrate with energy harvesting          submodule to extend the battery life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938264"/>
            <a:ext cx="8229600" cy="1066800"/>
          </a:xfrm>
        </p:spPr>
        <p:txBody>
          <a:bodyPr/>
          <a:lstStyle/>
          <a:p>
            <a:pPr algn="ctr"/>
            <a:r>
              <a:rPr lang="en-US" altLang="zh-TW" sz="6600" dirty="0" smtClean="0">
                <a:solidFill>
                  <a:schemeClr val="tx2"/>
                </a:solidFill>
              </a:rPr>
              <a:t>Thank you!!!</a:t>
            </a:r>
            <a:endParaRPr lang="zh-TW" altLang="en-US" sz="6600" dirty="0"/>
          </a:p>
        </p:txBody>
      </p:sp>
      <p:pic>
        <p:nvPicPr>
          <p:cNvPr id="9" name="Picture 3" descr="C:\Users\Binjohn\Desktop\ntu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1" y="5589240"/>
            <a:ext cx="2428875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579318"/>
            <a:ext cx="1343025" cy="11620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7504" y="641620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National Taiwan University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6901" y="4149080"/>
            <a:ext cx="888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work is sponsored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Industrial Technology Research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Institute (ITRI),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Taiwan.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SC005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26" y="4566085"/>
            <a:ext cx="2902570" cy="21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Motivation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Climate change &amp; global warming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E</a:t>
            </a:r>
            <a:r>
              <a:rPr lang="en-US" altLang="zh-TW" dirty="0" smtClean="0">
                <a:sym typeface="Wingdings" panose="05000000000000000000" pitchFamily="2" charset="2"/>
              </a:rPr>
              <a:t>xtreme weathers: typhoons, hurricanes</a:t>
            </a:r>
            <a:r>
              <a:rPr lang="en-US" altLang="zh-TW" dirty="0">
                <a:sym typeface="Wingdings" panose="05000000000000000000" pitchFamily="2" charset="2"/>
              </a:rPr>
              <a:t>, tornadoes, </a:t>
            </a:r>
            <a:r>
              <a:rPr lang="en-US" altLang="zh-TW" dirty="0" smtClean="0">
                <a:sym typeface="Wingdings" panose="05000000000000000000" pitchFamily="2" charset="2"/>
              </a:rPr>
              <a:t>floods, droughts, </a:t>
            </a:r>
            <a:r>
              <a:rPr lang="en-US" altLang="zh-TW" dirty="0" err="1" smtClean="0">
                <a:sym typeface="Wingdings" panose="05000000000000000000" pitchFamily="2" charset="2"/>
              </a:rPr>
              <a:t>etc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>
                <a:sym typeface="Wingdings" panose="05000000000000000000" pitchFamily="2" charset="2"/>
              </a:rPr>
              <a:t>Direct impact: agricultural losses</a:t>
            </a:r>
          </a:p>
          <a:p>
            <a:r>
              <a:rPr lang="en-US" altLang="zh-TW" dirty="0" smtClean="0"/>
              <a:t>Advanced greenhouses</a:t>
            </a:r>
          </a:p>
          <a:p>
            <a:pPr lvl="1"/>
            <a:r>
              <a:rPr lang="en-US" altLang="zh-TW" dirty="0" smtClean="0"/>
              <a:t>Energy efficient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Environmental factor monitoring</a:t>
            </a:r>
          </a:p>
          <a:p>
            <a:pPr lvl="1"/>
            <a:r>
              <a:rPr lang="en-US" altLang="zh-TW" dirty="0" smtClean="0"/>
              <a:t>Cost effective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56301"/>
            <a:ext cx="2699792" cy="20246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Motivation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60857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Environmental factors to be monitored</a:t>
            </a:r>
          </a:p>
          <a:p>
            <a:pPr lvl="1"/>
            <a:r>
              <a:rPr lang="en-US" altLang="zh-TW" dirty="0" smtClean="0"/>
              <a:t>Temperature</a:t>
            </a:r>
          </a:p>
          <a:p>
            <a:pPr lvl="1"/>
            <a:r>
              <a:rPr lang="en-US" altLang="zh-TW" dirty="0" smtClean="0"/>
              <a:t>Relative humidity</a:t>
            </a:r>
          </a:p>
          <a:p>
            <a:pPr lvl="1"/>
            <a:r>
              <a:rPr lang="en-US" altLang="zh-TW" dirty="0" smtClean="0"/>
              <a:t>Illumination</a:t>
            </a:r>
          </a:p>
          <a:p>
            <a:pPr lvl="1"/>
            <a:r>
              <a:rPr lang="en-US" altLang="zh-TW" dirty="0" smtClean="0"/>
              <a:t>CO2 …</a:t>
            </a:r>
            <a:endParaRPr lang="en-US" altLang="zh-TW" dirty="0"/>
          </a:p>
          <a:p>
            <a:r>
              <a:rPr lang="en-US" altLang="zh-TW" dirty="0" smtClean="0"/>
              <a:t>Requirements: energy-efficient, low-cost, easy-for-maintenance/deployment infrastructure</a:t>
            </a:r>
          </a:p>
          <a:p>
            <a:r>
              <a:rPr lang="en-US" altLang="zh-TW" dirty="0" smtClean="0"/>
              <a:t>Solution: </a:t>
            </a:r>
            <a:r>
              <a:rPr lang="en-US" altLang="zh-TW" dirty="0" smtClean="0">
                <a:solidFill>
                  <a:srgbClr val="00B0F0"/>
                </a:solidFill>
              </a:rPr>
              <a:t>wireless </a:t>
            </a:r>
            <a:r>
              <a:rPr lang="en-US" altLang="zh-TW" dirty="0">
                <a:solidFill>
                  <a:srgbClr val="00B0F0"/>
                </a:solidFill>
              </a:rPr>
              <a:t>sensor </a:t>
            </a:r>
            <a:r>
              <a:rPr lang="en-US" altLang="zh-TW" dirty="0" smtClean="0">
                <a:solidFill>
                  <a:srgbClr val="00B0F0"/>
                </a:solidFill>
              </a:rPr>
              <a:t>modules </a:t>
            </a:r>
            <a:r>
              <a:rPr lang="en-US" altLang="zh-TW" dirty="0" smtClean="0"/>
              <a:t>with low-power consumption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 smtClean="0"/>
              <a:t>extended battery </a:t>
            </a:r>
            <a:r>
              <a:rPr lang="en-US" altLang="zh-TW" dirty="0"/>
              <a:t>life or </a:t>
            </a:r>
            <a:r>
              <a:rPr lang="en-US" altLang="zh-TW" dirty="0" smtClean="0"/>
              <a:t>battery-free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03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73" y="2852936"/>
            <a:ext cx="5205232" cy="266429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35896" y="2987660"/>
            <a:ext cx="23042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RFID Tags + sensors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Motivation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dirty="0" smtClean="0">
                <a:solidFill>
                  <a:srgbClr val="FF0000"/>
                </a:solidFill>
              </a:rPr>
              <a:t>ireless </a:t>
            </a:r>
            <a:r>
              <a:rPr lang="en-US" altLang="zh-TW" dirty="0"/>
              <a:t>sensor modules with low-power </a:t>
            </a:r>
            <a:r>
              <a:rPr lang="en-US" altLang="zh-TW" dirty="0" smtClean="0"/>
              <a:t>consumption</a:t>
            </a:r>
          </a:p>
          <a:p>
            <a:r>
              <a:rPr lang="en-US" altLang="zh-TW" dirty="0" smtClean="0"/>
              <a:t>Passive </a:t>
            </a:r>
            <a:r>
              <a:rPr lang="en-US" altLang="zh-TW" dirty="0"/>
              <a:t>R</a:t>
            </a:r>
            <a:r>
              <a:rPr lang="en-US" altLang="zh-TW" dirty="0" smtClean="0"/>
              <a:t>FID system</a:t>
            </a:r>
          </a:p>
          <a:p>
            <a:pPr lvl="1"/>
            <a:r>
              <a:rPr lang="en-US" altLang="zh-TW" dirty="0" smtClean="0"/>
              <a:t>Low cost</a:t>
            </a:r>
          </a:p>
          <a:p>
            <a:pPr lvl="1"/>
            <a:r>
              <a:rPr lang="en-US" altLang="zh-TW" dirty="0"/>
              <a:t>Wireless</a:t>
            </a:r>
          </a:p>
          <a:p>
            <a:pPr lvl="1"/>
            <a:r>
              <a:rPr lang="en-US" altLang="zh-TW" dirty="0" smtClean="0"/>
              <a:t>No power needed                                                          in “passive” tags</a:t>
            </a:r>
          </a:p>
          <a:p>
            <a:pPr lvl="1"/>
            <a:r>
              <a:rPr lang="en-US" altLang="zh-TW" dirty="0" smtClean="0"/>
              <a:t>EPC standard supporting up to </a:t>
            </a:r>
            <a:r>
              <a:rPr lang="en-US" altLang="zh-TW" dirty="0"/>
              <a:t>128-bit data </a:t>
            </a:r>
            <a:r>
              <a:rPr lang="en-US" altLang="zh-TW" dirty="0" smtClean="0"/>
              <a:t>transfer/storage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4787860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RFID Reader 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Wireless sensor module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EPC code: </a:t>
            </a:r>
            <a:r>
              <a:rPr lang="en-US" altLang="zh-TW" dirty="0"/>
              <a:t>s</a:t>
            </a:r>
            <a:r>
              <a:rPr lang="en-US" altLang="zh-TW" dirty="0" smtClean="0"/>
              <a:t>erial #, temperature</a:t>
            </a:r>
            <a:r>
              <a:rPr lang="en-US" altLang="zh-TW" dirty="0"/>
              <a:t>, </a:t>
            </a:r>
            <a:r>
              <a:rPr lang="en-US" altLang="zh-TW" dirty="0" smtClean="0"/>
              <a:t>humidity, 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e.g</a:t>
            </a:r>
            <a:r>
              <a:rPr lang="en-US" altLang="zh-TW" dirty="0"/>
              <a:t>.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00B0F0"/>
                </a:solidFill>
              </a:rPr>
              <a:t>0001 0026 0053 0000 0000 </a:t>
            </a:r>
            <a:r>
              <a:rPr lang="en-US" altLang="zh-TW" dirty="0" smtClean="0">
                <a:solidFill>
                  <a:srgbClr val="00B0F0"/>
                </a:solidFill>
              </a:rPr>
              <a:t>0000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65070" y="5484378"/>
            <a:ext cx="1590906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I2C interfaces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617238" y="5946336"/>
            <a:ext cx="2196720" cy="630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MCU:</a:t>
            </a:r>
          </a:p>
          <a:p>
            <a:pPr algn="ctr"/>
            <a:r>
              <a:rPr lang="en-US" altLang="zh-TW" dirty="0" smtClean="0"/>
              <a:t>TI MSP430G2553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1520" y="5877272"/>
            <a:ext cx="2376264" cy="8401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Temp./Humid. sensor:</a:t>
            </a:r>
            <a:r>
              <a:rPr lang="en-US" altLang="zh-TW" dirty="0"/>
              <a:t> </a:t>
            </a:r>
            <a:r>
              <a:rPr lang="en-US" altLang="zh-TW" dirty="0" smtClean="0"/>
              <a:t>Silicon Labs Si7021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2670011" y="6204458"/>
            <a:ext cx="942148" cy="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679819" y="6286433"/>
            <a:ext cx="942148" cy="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4629308" y="5311382"/>
            <a:ext cx="1572" cy="585542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4531259" y="5309075"/>
            <a:ext cx="2189" cy="5979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855747" y="4174200"/>
            <a:ext cx="1512168" cy="111389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RFID Tag </a:t>
            </a:r>
            <a:r>
              <a:rPr lang="en-US" altLang="zh-TW" dirty="0" smtClean="0"/>
              <a:t>IC:</a:t>
            </a:r>
            <a:endParaRPr lang="en-US" altLang="zh-TW" dirty="0"/>
          </a:p>
          <a:p>
            <a:pPr algn="ctr"/>
            <a:r>
              <a:rPr lang="en-US" altLang="zh-TW" dirty="0" err="1" smtClean="0"/>
              <a:t>Impinj</a:t>
            </a:r>
            <a:r>
              <a:rPr lang="en-US" altLang="zh-TW" dirty="0" smtClean="0"/>
              <a:t> MonzaX-2K Dura</a:t>
            </a:r>
            <a:endParaRPr lang="en-US" altLang="zh-TW" dirty="0"/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5821105" y="6087351"/>
            <a:ext cx="103798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6815301" y="4509120"/>
            <a:ext cx="1667178" cy="1728577"/>
            <a:chOff x="3373949" y="1351722"/>
            <a:chExt cx="1667178" cy="1728577"/>
          </a:xfrm>
        </p:grpSpPr>
        <p:sp>
          <p:nvSpPr>
            <p:cNvPr id="15" name="等腰三角形 14"/>
            <p:cNvSpPr/>
            <p:nvPr/>
          </p:nvSpPr>
          <p:spPr>
            <a:xfrm rot="10800000">
              <a:off x="3667522" y="1414924"/>
              <a:ext cx="1080120" cy="792088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897439" y="1413959"/>
              <a:ext cx="717891" cy="369332"/>
            </a:xfrm>
            <a:prstGeom prst="rect">
              <a:avLst/>
            </a:prstGeom>
            <a:noFill/>
            <a:ln w="254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ANT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451498" y="2493824"/>
              <a:ext cx="1512168" cy="517210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Rectifier </a:t>
              </a:r>
              <a:endParaRPr lang="zh-TW" altLang="en-US" dirty="0"/>
            </a:p>
          </p:txBody>
        </p:sp>
        <p:cxnSp>
          <p:nvCxnSpPr>
            <p:cNvPr id="18" name="直線接點 17"/>
            <p:cNvCxnSpPr>
              <a:stCxn id="15" idx="0"/>
            </p:cNvCxnSpPr>
            <p:nvPr/>
          </p:nvCxnSpPr>
          <p:spPr>
            <a:xfrm>
              <a:off x="4207582" y="2207012"/>
              <a:ext cx="6278" cy="275203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373949" y="1351722"/>
              <a:ext cx="1667178" cy="1728577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6228184" y="386104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Energy-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arvesting</a:t>
            </a:r>
          </a:p>
          <a:p>
            <a:pPr algn="ctr"/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art</a:t>
            </a:r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still in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rogress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020272" y="3212976"/>
            <a:ext cx="1704155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Gen2 interface</a:t>
            </a:r>
            <a:endParaRPr lang="en-US" dirty="0"/>
          </a:p>
        </p:txBody>
      </p:sp>
      <p:cxnSp>
        <p:nvCxnSpPr>
          <p:cNvPr id="22" name="肘形接點 21"/>
          <p:cNvCxnSpPr/>
          <p:nvPr/>
        </p:nvCxnSpPr>
        <p:spPr>
          <a:xfrm flipV="1">
            <a:off x="5353692" y="4231822"/>
            <a:ext cx="715702" cy="648072"/>
          </a:xfrm>
          <a:prstGeom prst="bentConnector3">
            <a:avLst>
              <a:gd name="adj1" fmla="val 9999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10800000">
            <a:off x="5367915" y="3419280"/>
            <a:ext cx="1431408" cy="103693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580112" y="3384060"/>
            <a:ext cx="97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RFID Tag ANT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 flipV="1">
            <a:off x="5796136" y="6453336"/>
            <a:ext cx="1037982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04248" y="6309320"/>
            <a:ext cx="170415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Coin battery</a:t>
            </a:r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627784" y="3429000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Proposed design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2" name="弧形接點 31"/>
          <p:cNvCxnSpPr/>
          <p:nvPr/>
        </p:nvCxnSpPr>
        <p:spPr>
          <a:xfrm>
            <a:off x="4932040" y="3645024"/>
            <a:ext cx="792506" cy="225745"/>
          </a:xfrm>
          <a:prstGeom prst="curvedConnector3">
            <a:avLst/>
          </a:prstGeom>
          <a:ln w="317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43608" y="4005064"/>
            <a:ext cx="22125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- Memory bank</a:t>
            </a:r>
          </a:p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- Totally passive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4" name="弧形接點 33"/>
          <p:cNvCxnSpPr/>
          <p:nvPr/>
        </p:nvCxnSpPr>
        <p:spPr>
          <a:xfrm>
            <a:off x="3059832" y="4351928"/>
            <a:ext cx="792506" cy="225745"/>
          </a:xfrm>
          <a:prstGeom prst="curvedConnector3">
            <a:avLst/>
          </a:prstGeom>
          <a:ln w="31750">
            <a:solidFill>
              <a:schemeClr val="accent4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74" y="3476672"/>
            <a:ext cx="4961446" cy="34807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PCB layout of the module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Overall </a:t>
            </a:r>
            <a:r>
              <a:rPr lang="en-US" altLang="zh-TW" dirty="0" smtClean="0"/>
              <a:t>size: </a:t>
            </a:r>
            <a:r>
              <a:rPr lang="en-US" altLang="zh-TW" dirty="0"/>
              <a:t>60 </a:t>
            </a:r>
            <a:r>
              <a:rPr lang="en-US" altLang="zh-TW" dirty="0" smtClean="0">
                <a:sym typeface="Symbol"/>
              </a:rPr>
              <a:t></a:t>
            </a:r>
            <a:r>
              <a:rPr lang="en-US" altLang="zh-TW" dirty="0" smtClean="0"/>
              <a:t> </a:t>
            </a:r>
            <a:r>
              <a:rPr lang="en-US" altLang="zh-TW" dirty="0"/>
              <a:t>40 mm</a:t>
            </a:r>
            <a:r>
              <a:rPr lang="en-US" altLang="zh-TW" baseline="30000" dirty="0"/>
              <a:t>2</a:t>
            </a:r>
          </a:p>
          <a:p>
            <a:r>
              <a:rPr lang="en-US" altLang="zh-TW" dirty="0" smtClean="0"/>
              <a:t>Antenna-excluded size: 50 </a:t>
            </a:r>
            <a:r>
              <a:rPr lang="en-US" altLang="zh-TW" dirty="0" smtClean="0">
                <a:sym typeface="Symbol"/>
              </a:rPr>
              <a:t></a:t>
            </a:r>
            <a:r>
              <a:rPr lang="en-US" altLang="zh-TW" dirty="0" smtClean="0"/>
              <a:t> </a:t>
            </a:r>
            <a:r>
              <a:rPr lang="en-US" altLang="zh-TW" dirty="0"/>
              <a:t>3</a:t>
            </a:r>
            <a:r>
              <a:rPr lang="en-US" altLang="zh-TW" dirty="0" smtClean="0"/>
              <a:t>0 </a:t>
            </a:r>
            <a:r>
              <a:rPr lang="en-US" altLang="zh-TW" dirty="0"/>
              <a:t>mm</a:t>
            </a:r>
            <a:r>
              <a:rPr lang="en-US" altLang="zh-TW" baseline="30000" dirty="0"/>
              <a:t>2</a:t>
            </a:r>
          </a:p>
          <a:p>
            <a:r>
              <a:rPr lang="en-US" altLang="zh-TW" dirty="0" smtClean="0"/>
              <a:t>Double-sided FR4 slab</a:t>
            </a:r>
          </a:p>
          <a:p>
            <a:r>
              <a:rPr lang="en-US" altLang="zh-TW" dirty="0" smtClean="0"/>
              <a:t>RFID tag IC: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IPJ_MonzaX-2K_Dura</a:t>
            </a:r>
          </a:p>
          <a:p>
            <a:r>
              <a:rPr lang="en-US" altLang="zh-TW" dirty="0" smtClean="0"/>
              <a:t>MCU: TI MSP430G2553</a:t>
            </a:r>
          </a:p>
          <a:p>
            <a:r>
              <a:rPr lang="en-US" altLang="zh-TW" dirty="0" smtClean="0"/>
              <a:t>Temp</a:t>
            </a:r>
            <a:r>
              <a:rPr lang="en-US" altLang="zh-TW" dirty="0"/>
              <a:t>./</a:t>
            </a:r>
            <a:r>
              <a:rPr lang="en-US" altLang="zh-TW" dirty="0" err="1"/>
              <a:t>Humd</a:t>
            </a:r>
            <a:r>
              <a:rPr lang="en-US" altLang="zh-TW" dirty="0"/>
              <a:t>. </a:t>
            </a:r>
            <a:r>
              <a:rPr lang="en-US" altLang="zh-TW" dirty="0" smtClean="0"/>
              <a:t>sensor: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Silicon Labs Si7021</a:t>
            </a:r>
          </a:p>
          <a:p>
            <a:r>
              <a:rPr lang="en-US" altLang="zh-TW" dirty="0" smtClean="0"/>
              <a:t>Coin battery: CR2032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229318" y="5524914"/>
            <a:ext cx="576064" cy="4000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64088" y="560027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Temp./</a:t>
            </a:r>
            <a:r>
              <a:rPr lang="en-US" altLang="zh-TW" sz="1200" b="1" dirty="0" err="1" smtClean="0">
                <a:solidFill>
                  <a:srgbClr val="FFFF00"/>
                </a:solidFill>
              </a:rPr>
              <a:t>Humd</a:t>
            </a:r>
            <a:r>
              <a:rPr lang="en-US" altLang="zh-TW" sz="1200" b="1" dirty="0" smtClean="0">
                <a:solidFill>
                  <a:srgbClr val="FFFF00"/>
                </a:solidFill>
              </a:rPr>
              <a:t>. sensor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7230" y="4700808"/>
            <a:ext cx="1872208" cy="824106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69454" y="4961706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MCU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D</a:t>
            </a:r>
            <a:r>
              <a:rPr lang="en-US" altLang="zh-TW" b="1" dirty="0" smtClean="0"/>
              <a:t>esign requirements of embedded antenna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Complex </a:t>
            </a:r>
            <a:r>
              <a:rPr lang="en-US" altLang="zh-TW" dirty="0" smtClean="0">
                <a:solidFill>
                  <a:srgbClr val="FF0000"/>
                </a:solidFill>
              </a:rPr>
              <a:t>conjugate match </a:t>
            </a:r>
            <a:r>
              <a:rPr lang="en-US" altLang="zh-TW" dirty="0"/>
              <a:t>between </a:t>
            </a:r>
            <a:r>
              <a:rPr lang="en-US" altLang="zh-TW" dirty="0" smtClean="0"/>
              <a:t>tag IC &amp; tag </a:t>
            </a:r>
            <a:r>
              <a:rPr lang="en-US" altLang="zh-TW" dirty="0"/>
              <a:t>antenna to achieve </a:t>
            </a:r>
            <a:r>
              <a:rPr lang="en-US" altLang="zh-TW" dirty="0" smtClean="0"/>
              <a:t>max. </a:t>
            </a:r>
            <a:r>
              <a:rPr lang="en-US" altLang="zh-TW" dirty="0"/>
              <a:t>power </a:t>
            </a:r>
            <a:r>
              <a:rPr lang="en-US" altLang="zh-TW" dirty="0" smtClean="0"/>
              <a:t>transfer.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Scattered &amp; randomly oriented                            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en-US" altLang="zh-TW" dirty="0" smtClean="0">
                <a:solidFill>
                  <a:srgbClr val="FF0000"/>
                </a:solidFill>
              </a:rPr>
              <a:t>omnidirectional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Max. </a:t>
            </a:r>
            <a:r>
              <a:rPr lang="en-US" altLang="zh-TW" dirty="0" smtClean="0">
                <a:solidFill>
                  <a:srgbClr val="FF0000"/>
                </a:solidFill>
              </a:rPr>
              <a:t>read range </a:t>
            </a:r>
            <a:r>
              <a:rPr lang="en-US" altLang="zh-TW" i="1" dirty="0" smtClean="0">
                <a:solidFill>
                  <a:srgbClr val="FF0000"/>
                </a:solidFill>
              </a:rPr>
              <a:t>r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692410" y="3212976"/>
            <a:ext cx="3416094" cy="1859938"/>
            <a:chOff x="5075537" y="1990023"/>
            <a:chExt cx="3416094" cy="1859938"/>
          </a:xfrm>
        </p:grpSpPr>
        <p:sp>
          <p:nvSpPr>
            <p:cNvPr id="6" name="矩形 5"/>
            <p:cNvSpPr/>
            <p:nvPr/>
          </p:nvSpPr>
          <p:spPr>
            <a:xfrm>
              <a:off x="5075537" y="2501838"/>
              <a:ext cx="1189984" cy="561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RFID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Tag</a:t>
              </a:r>
            </a:p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Chip 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6940226" y="2104796"/>
              <a:ext cx="794380" cy="576064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701732" y="1990023"/>
              <a:ext cx="717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RFID Tag ANT</a:t>
              </a:r>
              <a:endParaRPr lang="zh-TW" altLang="en-US" sz="1600" dirty="0"/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6273141" y="2781536"/>
              <a:ext cx="10452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H="1">
              <a:off x="7337622" y="2690096"/>
              <a:ext cx="1881" cy="988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接點 10"/>
            <p:cNvCxnSpPr/>
            <p:nvPr/>
          </p:nvCxnSpPr>
          <p:spPr>
            <a:xfrm rot="16200000" flipV="1">
              <a:off x="6245172" y="2976359"/>
              <a:ext cx="508258" cy="320824"/>
            </a:xfrm>
            <a:prstGeom prst="bentConnector3">
              <a:avLst>
                <a:gd name="adj1" fmla="val 99475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/>
            <p:nvPr/>
          </p:nvCxnSpPr>
          <p:spPr>
            <a:xfrm rot="5400000" flipH="1" flipV="1">
              <a:off x="6908279" y="2983979"/>
              <a:ext cx="508258" cy="320824"/>
            </a:xfrm>
            <a:prstGeom prst="bentConnector3">
              <a:avLst>
                <a:gd name="adj1" fmla="val 99475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7019753" y="3181060"/>
                  <a:ext cx="1471878" cy="6466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en-US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𝑎𝑛𝑡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altLang="zh-TW" dirty="0" smtClean="0">
                    <a:solidFill>
                      <a:srgbClr val="00B050"/>
                    </a:solidFill>
                  </a:endParaRPr>
                </a:p>
                <a:p>
                  <a:r>
                    <a:rPr lang="en-US" altLang="zh-TW" dirty="0">
                      <a:solidFill>
                        <a:srgbClr val="00B050"/>
                      </a:solidFill>
                    </a:rPr>
                    <a:t>(18 </a:t>
                  </a:r>
                  <a:r>
                    <a:rPr lang="en-US" altLang="zh-TW" dirty="0" smtClean="0">
                      <a:solidFill>
                        <a:srgbClr val="00B050"/>
                      </a:solidFill>
                      <a:sym typeface="Symbol" panose="05050102010706020507" pitchFamily="18" charset="2"/>
                    </a:rPr>
                    <a:t>+</a:t>
                  </a:r>
                  <a:r>
                    <a:rPr lang="en-US" altLang="zh-TW" dirty="0" smtClean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altLang="zh-TW" i="1" dirty="0">
                      <a:solidFill>
                        <a:srgbClr val="00B050"/>
                      </a:solidFill>
                    </a:rPr>
                    <a:t>j</a:t>
                  </a:r>
                  <a:r>
                    <a:rPr lang="en-US" altLang="zh-TW" dirty="0">
                      <a:solidFill>
                        <a:srgbClr val="00B050"/>
                      </a:solidFill>
                    </a:rPr>
                    <a:t>171 </a:t>
                  </a:r>
                  <a:r>
                    <a:rPr lang="en-US" altLang="zh-TW" dirty="0">
                      <a:solidFill>
                        <a:srgbClr val="00B050"/>
                      </a:solidFill>
                      <a:sym typeface="Symbol" panose="05050102010706020507" pitchFamily="18" charset="2"/>
                    </a:rPr>
                    <a:t></a:t>
                  </a:r>
                  <a:r>
                    <a:rPr lang="en-US" altLang="zh-TW" dirty="0" smtClean="0">
                      <a:solidFill>
                        <a:srgbClr val="00B050"/>
                      </a:solidFill>
                    </a:rPr>
                    <a:t>)</a:t>
                  </a:r>
                  <a:endParaRPr lang="zh-TW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753" y="3181060"/>
                  <a:ext cx="1471878" cy="64665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3734" r="-2905" b="-130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291561" y="3181060"/>
                  <a:ext cx="1384738" cy="6689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b="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𝑡𝑎𝑔</m:t>
                            </m:r>
                          </m:sub>
                        </m:sSub>
                      </m:oMath>
                    </m:oMathPara>
                  </a14:m>
                  <a:endParaRPr lang="en-US" altLang="zh-TW" dirty="0" smtClean="0">
                    <a:solidFill>
                      <a:srgbClr val="00B0F0"/>
                    </a:solidFill>
                  </a:endParaRPr>
                </a:p>
                <a:p>
                  <a:pPr algn="r"/>
                  <a:r>
                    <a:rPr lang="en-US" altLang="zh-TW" dirty="0" smtClean="0">
                      <a:solidFill>
                        <a:srgbClr val="00B0F0"/>
                      </a:solidFill>
                    </a:rPr>
                    <a:t>(</a:t>
                  </a:r>
                  <a:r>
                    <a:rPr lang="en-US" altLang="zh-TW" dirty="0">
                      <a:solidFill>
                        <a:srgbClr val="00B0F0"/>
                      </a:solidFill>
                    </a:rPr>
                    <a:t>18 </a:t>
                  </a:r>
                  <a:r>
                    <a:rPr lang="en-US" altLang="zh-TW" dirty="0">
                      <a:solidFill>
                        <a:srgbClr val="00B0F0"/>
                      </a:solidFill>
                      <a:sym typeface="Symbol" panose="05050102010706020507" pitchFamily="18" charset="2"/>
                    </a:rPr>
                    <a:t></a:t>
                  </a:r>
                  <a:r>
                    <a:rPr lang="en-US" altLang="zh-TW" dirty="0">
                      <a:solidFill>
                        <a:srgbClr val="00B0F0"/>
                      </a:solidFill>
                    </a:rPr>
                    <a:t> </a:t>
                  </a:r>
                  <a:r>
                    <a:rPr lang="en-US" altLang="zh-TW" i="1" dirty="0">
                      <a:solidFill>
                        <a:srgbClr val="00B0F0"/>
                      </a:solidFill>
                    </a:rPr>
                    <a:t>j</a:t>
                  </a:r>
                  <a:r>
                    <a:rPr lang="en-US" altLang="zh-TW" dirty="0">
                      <a:solidFill>
                        <a:srgbClr val="00B0F0"/>
                      </a:solidFill>
                    </a:rPr>
                    <a:t>171 </a:t>
                  </a:r>
                  <a:r>
                    <a:rPr lang="en-US" altLang="zh-TW" dirty="0" smtClean="0">
                      <a:solidFill>
                        <a:srgbClr val="00B0F0"/>
                      </a:solidFill>
                      <a:sym typeface="Symbol" panose="05050102010706020507" pitchFamily="18" charset="2"/>
                    </a:rPr>
                    <a:t></a:t>
                  </a:r>
                  <a:r>
                    <a:rPr lang="en-US" altLang="zh-TW" dirty="0" smtClean="0">
                      <a:solidFill>
                        <a:srgbClr val="00B0F0"/>
                      </a:solidFill>
                    </a:rPr>
                    <a:t>)</a:t>
                  </a:r>
                  <a:endParaRPr lang="zh-TW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561" y="3181060"/>
                  <a:ext cx="1384738" cy="66890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3524" r="-7489" b="-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99592" y="3284984"/>
                <a:ext cx="2808312" cy="998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 smtClean="0">
                    <a:sym typeface="Symbol"/>
                  </a:rPr>
                  <a:t></a:t>
                </a:r>
                <a14:m>
                  <m:oMath xmlns:m="http://schemas.openxmlformats.org/officeDocument/2006/math">
                    <m:r>
                      <a:rPr lang="zh-TW" altLang="en-US" sz="3200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zh-TW" altLang="en-US" sz="32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TW" alt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TW" altLang="en-US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𝑎𝑛𝑡</m:t>
                            </m:r>
                          </m:sub>
                          <m:sup/>
                        </m:sSubSup>
                        <m:r>
                          <a:rPr lang="zh-TW" altLang="en-US" sz="3200" b="1" i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TW" altLang="en-US" sz="3200" b="1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TW" alt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𝑡𝑎𝑔</m:t>
                            </m:r>
                          </m:sub>
                          <m:sup>
                            <m:r>
                              <a:rPr lang="zh-TW" altLang="en-US" sz="3200" i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zh-TW" alt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𝑎𝑛𝑡</m:t>
                            </m:r>
                          </m:sub>
                        </m:sSub>
                        <m:r>
                          <a:rPr lang="zh-TW" altLang="en-US" sz="32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en-US" sz="320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𝑡𝑎𝑔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84984"/>
                <a:ext cx="2808312" cy="998030"/>
              </a:xfrm>
              <a:prstGeom prst="rect">
                <a:avLst/>
              </a:prstGeom>
              <a:blipFill rotWithShape="1">
                <a:blip r:embed="rId4"/>
                <a:stretch>
                  <a:fillRect l="-5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1775" y="5875681"/>
                <a:ext cx="8118697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𝑡𝑎𝑔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𝐸𝐼𝑅𝑃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sym typeface="Symbol"/>
                        </a:rPr>
                        <m:t>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75" y="5875681"/>
                <a:ext cx="8118697" cy="7936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355976" y="5373216"/>
            <a:ext cx="47525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Max. EIRP: </a:t>
            </a:r>
            <a:r>
              <a:rPr lang="en-US" altLang="zh-TW" sz="2000" dirty="0" smtClean="0">
                <a:sym typeface="Wingdings" panose="05000000000000000000" pitchFamily="2" charset="2"/>
              </a:rPr>
              <a:t>4 W @910 MHz by FCC</a:t>
            </a:r>
            <a:endParaRPr lang="en-US" altLang="zh-TW" sz="2000" dirty="0" smtClean="0"/>
          </a:p>
        </p:txBody>
      </p:sp>
      <p:cxnSp>
        <p:nvCxnSpPr>
          <p:cNvPr id="24" name="弧形接點 23"/>
          <p:cNvCxnSpPr/>
          <p:nvPr/>
        </p:nvCxnSpPr>
        <p:spPr>
          <a:xfrm rot="16200000" flipH="1">
            <a:off x="5276111" y="5789295"/>
            <a:ext cx="391978" cy="360040"/>
          </a:xfrm>
          <a:prstGeom prst="curvedConnector3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D</a:t>
            </a:r>
            <a:r>
              <a:rPr lang="en-US" altLang="zh-TW" b="1" dirty="0" smtClean="0"/>
              <a:t>esign method for complex conjugate match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49424"/>
            <a:ext cx="8507288" cy="4325112"/>
          </a:xfrm>
        </p:spPr>
        <p:txBody>
          <a:bodyPr/>
          <a:lstStyle/>
          <a:p>
            <a:r>
              <a:rPr lang="en-US" altLang="zh-TW" dirty="0" smtClean="0"/>
              <a:t>Design goal: </a:t>
            </a:r>
            <a:r>
              <a:rPr lang="en-US" altLang="zh-TW" dirty="0" smtClean="0">
                <a:solidFill>
                  <a:srgbClr val="FF0000"/>
                </a:solidFill>
              </a:rPr>
              <a:t>small real part &amp; large imaginary part</a:t>
            </a:r>
          </a:p>
          <a:p>
            <a:pPr lvl="1"/>
            <a:r>
              <a:rPr lang="en-US" altLang="zh-TW" dirty="0" smtClean="0"/>
              <a:t>Zero resonance: lower the real part of 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 smtClean="0"/>
              <a:t>ant</a:t>
            </a:r>
            <a:endParaRPr lang="en-US" altLang="zh-TW" i="1" baseline="-25000" dirty="0" smtClean="0"/>
          </a:p>
          <a:p>
            <a:pPr lvl="1"/>
            <a:r>
              <a:rPr lang="en-US" altLang="zh-TW" dirty="0" smtClean="0"/>
              <a:t>Pole resonance: increase the imaginary part of </a:t>
            </a:r>
            <a:r>
              <a:rPr lang="en-US" altLang="zh-TW" i="1" dirty="0" err="1" smtClean="0"/>
              <a:t>Z</a:t>
            </a:r>
            <a:r>
              <a:rPr lang="en-US" altLang="zh-TW" i="1" baseline="-25000" dirty="0" err="1" smtClean="0"/>
              <a:t>ant</a:t>
            </a:r>
            <a:endParaRPr lang="en-US" altLang="zh-TW" i="1" dirty="0" smtClean="0"/>
          </a:p>
          <a:p>
            <a:r>
              <a:rPr lang="en-US" altLang="zh-TW" dirty="0" smtClean="0"/>
              <a:t>Ideal resonance                                         arrangement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953C-D809-4608-958D-42160C7EF84F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80" y="3764692"/>
            <a:ext cx="5331732" cy="304868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9802" y="4809422"/>
            <a:ext cx="3529906" cy="1859938"/>
            <a:chOff x="5075537" y="1990023"/>
            <a:chExt cx="3529906" cy="1859938"/>
          </a:xfrm>
        </p:grpSpPr>
        <p:sp>
          <p:nvSpPr>
            <p:cNvPr id="7" name="矩形 6"/>
            <p:cNvSpPr/>
            <p:nvPr/>
          </p:nvSpPr>
          <p:spPr>
            <a:xfrm>
              <a:off x="5075537" y="2501838"/>
              <a:ext cx="1189984" cy="561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</a:rPr>
                <a:t>RFID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Tag</a:t>
              </a:r>
            </a:p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Chip 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0800000">
              <a:off x="6905972" y="2114032"/>
              <a:ext cx="794380" cy="57606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98006" y="1990023"/>
              <a:ext cx="717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RFID Tag ANT</a:t>
              </a:r>
              <a:endParaRPr lang="zh-TW" altLang="en-US" sz="1600" dirty="0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6273141" y="2781536"/>
              <a:ext cx="10452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7307580" y="2690096"/>
              <a:ext cx="1881" cy="988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/>
            <p:nvPr/>
          </p:nvCxnSpPr>
          <p:spPr>
            <a:xfrm rot="16200000" flipV="1">
              <a:off x="6245172" y="2976359"/>
              <a:ext cx="508258" cy="320824"/>
            </a:xfrm>
            <a:prstGeom prst="bentConnector3">
              <a:avLst>
                <a:gd name="adj1" fmla="val 9947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/>
            <p:nvPr/>
          </p:nvCxnSpPr>
          <p:spPr>
            <a:xfrm rot="5400000" flipH="1" flipV="1">
              <a:off x="6908279" y="2983979"/>
              <a:ext cx="508258" cy="320824"/>
            </a:xfrm>
            <a:prstGeom prst="bentConnector3">
              <a:avLst>
                <a:gd name="adj1" fmla="val 9947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019753" y="3181060"/>
                  <a:ext cx="15856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𝑎𝑛𝑡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altLang="zh-TW" dirty="0" smtClean="0"/>
                </a:p>
                <a:p>
                  <a:r>
                    <a:rPr lang="en-US" altLang="zh-TW" dirty="0"/>
                    <a:t>(</a:t>
                  </a:r>
                  <a:r>
                    <a:rPr lang="en-US" altLang="zh-TW" b="1" dirty="0">
                      <a:solidFill>
                        <a:srgbClr val="FF0000"/>
                      </a:solidFill>
                    </a:rPr>
                    <a:t>18 </a:t>
                  </a:r>
                  <a:r>
                    <a:rPr lang="en-US" altLang="zh-TW" b="1" dirty="0" smtClean="0">
                      <a:solidFill>
                        <a:srgbClr val="FF0000"/>
                      </a:solidFill>
                      <a:sym typeface="Symbol" panose="05050102010706020507" pitchFamily="18" charset="2"/>
                    </a:rPr>
                    <a:t>+</a:t>
                  </a:r>
                  <a:r>
                    <a:rPr lang="en-US" altLang="zh-TW" b="1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altLang="zh-TW" b="1" i="1" dirty="0">
                      <a:solidFill>
                        <a:srgbClr val="FF0000"/>
                      </a:solidFill>
                    </a:rPr>
                    <a:t>j</a:t>
                  </a:r>
                  <a:r>
                    <a:rPr lang="en-US" altLang="zh-TW" b="1" dirty="0">
                      <a:solidFill>
                        <a:srgbClr val="FF0000"/>
                      </a:solidFill>
                    </a:rPr>
                    <a:t>171 </a:t>
                  </a:r>
                  <a:r>
                    <a:rPr lang="en-US" altLang="zh-TW" b="1" dirty="0">
                      <a:solidFill>
                        <a:srgbClr val="FF0000"/>
                      </a:solidFill>
                      <a:sym typeface="Symbol" panose="05050102010706020507" pitchFamily="18" charset="2"/>
                    </a:rPr>
                    <a:t></a:t>
                  </a:r>
                  <a:r>
                    <a:rPr lang="en-US" altLang="zh-TW" dirty="0" smtClean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753" y="3181060"/>
                  <a:ext cx="1585690" cy="6463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3462" r="-3077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291561" y="3181060"/>
                  <a:ext cx="1384738" cy="6689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𝑡𝑎𝑔</m:t>
                            </m:r>
                          </m:sub>
                        </m:sSub>
                      </m:oMath>
                    </m:oMathPara>
                  </a14:m>
                  <a:endParaRPr lang="en-US" altLang="zh-TW" b="0" dirty="0" smtClean="0"/>
                </a:p>
                <a:p>
                  <a:pPr algn="r"/>
                  <a:r>
                    <a:rPr lang="en-US" altLang="zh-TW" dirty="0" smtClean="0"/>
                    <a:t>(</a:t>
                  </a:r>
                  <a:r>
                    <a:rPr lang="en-US" altLang="zh-TW" dirty="0"/>
                    <a:t>18 </a:t>
                  </a:r>
                  <a:r>
                    <a:rPr lang="en-US" altLang="zh-TW" dirty="0">
                      <a:sym typeface="Symbol" panose="05050102010706020507" pitchFamily="18" charset="2"/>
                    </a:rPr>
                    <a:t></a:t>
                  </a:r>
                  <a:r>
                    <a:rPr lang="en-US" altLang="zh-TW" dirty="0"/>
                    <a:t> </a:t>
                  </a:r>
                  <a:r>
                    <a:rPr lang="en-US" altLang="zh-TW" i="1" dirty="0"/>
                    <a:t>j</a:t>
                  </a:r>
                  <a:r>
                    <a:rPr lang="en-US" altLang="zh-TW" dirty="0"/>
                    <a:t>171 </a:t>
                  </a:r>
                  <a:r>
                    <a:rPr lang="en-US" altLang="zh-TW" dirty="0" smtClean="0">
                      <a:sym typeface="Symbol" panose="05050102010706020507" pitchFamily="18" charset="2"/>
                    </a:rPr>
                    <a:t></a:t>
                  </a:r>
                  <a:r>
                    <a:rPr lang="en-US" altLang="zh-TW" dirty="0" smtClean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561" y="3181060"/>
                  <a:ext cx="1384738" cy="66890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509" r="-7018" b="-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字方塊 15"/>
          <p:cNvSpPr txBox="1"/>
          <p:nvPr/>
        </p:nvSpPr>
        <p:spPr>
          <a:xfrm>
            <a:off x="107504" y="40466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S.-Y. Chen, NTU; shihyuan@ntu.edu.tw</a:t>
            </a:r>
            <a:endParaRPr lang="zh-TW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會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6167</TotalTime>
  <Words>1172</Words>
  <Application>Microsoft Office PowerPoint</Application>
  <PresentationFormat>如螢幕大小 (4:3)</PresentationFormat>
  <Paragraphs>237</Paragraphs>
  <Slides>21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都會</vt:lpstr>
      <vt:lpstr>Embedded Antenna Design Based on Zero and Pole Resonances for Wireless Sensor Modules for Applications in Advanced Greenhouses</vt:lpstr>
      <vt:lpstr>Outline</vt:lpstr>
      <vt:lpstr>Motivation</vt:lpstr>
      <vt:lpstr>Motivation</vt:lpstr>
      <vt:lpstr>Motivation</vt:lpstr>
      <vt:lpstr>Wireless sensor module</vt:lpstr>
      <vt:lpstr>PCB layout of the module</vt:lpstr>
      <vt:lpstr>Design requirements of embedded antenna</vt:lpstr>
      <vt:lpstr>Design method for complex conjugate match</vt:lpstr>
      <vt:lpstr>Embedded antenna design</vt:lpstr>
      <vt:lpstr>Embedded antenna design</vt:lpstr>
      <vt:lpstr>Embedded antenna design</vt:lpstr>
      <vt:lpstr>Embedded antenna design</vt:lpstr>
      <vt:lpstr>Embedded antenna design</vt:lpstr>
      <vt:lpstr>Embedded antenna design</vt:lpstr>
      <vt:lpstr>Preliminary measurement results</vt:lpstr>
      <vt:lpstr>Preliminary measurement results</vt:lpstr>
      <vt:lpstr>Preliminary measurement results</vt:lpstr>
      <vt:lpstr>Conclusions</vt:lpstr>
      <vt:lpstr>Future outlooks</vt:lpstr>
      <vt:lpstr>Thank you!!!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Binjohn</dc:creator>
  <cp:lastModifiedBy>sychen</cp:lastModifiedBy>
  <cp:revision>277</cp:revision>
  <cp:lastPrinted>2015-06-29T07:16:33Z</cp:lastPrinted>
  <dcterms:created xsi:type="dcterms:W3CDTF">2014-12-23T07:51:35Z</dcterms:created>
  <dcterms:modified xsi:type="dcterms:W3CDTF">2015-08-27T23:17:17Z</dcterms:modified>
</cp:coreProperties>
</file>